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8" r:id="rId1"/>
  </p:sldMasterIdLst>
  <p:notesMasterIdLst>
    <p:notesMasterId r:id="rId90"/>
  </p:notesMasterIdLst>
  <p:sldIdLst>
    <p:sldId id="492" r:id="rId2"/>
    <p:sldId id="562" r:id="rId3"/>
    <p:sldId id="672" r:id="rId4"/>
    <p:sldId id="616" r:id="rId5"/>
    <p:sldId id="636" r:id="rId6"/>
    <p:sldId id="619" r:id="rId7"/>
    <p:sldId id="657" r:id="rId8"/>
    <p:sldId id="658" r:id="rId9"/>
    <p:sldId id="659" r:id="rId10"/>
    <p:sldId id="661" r:id="rId11"/>
    <p:sldId id="563" r:id="rId12"/>
    <p:sldId id="660" r:id="rId13"/>
    <p:sldId id="606" r:id="rId14"/>
    <p:sldId id="673" r:id="rId15"/>
    <p:sldId id="674" r:id="rId16"/>
    <p:sldId id="611" r:id="rId17"/>
    <p:sldId id="675" r:id="rId18"/>
    <p:sldId id="612" r:id="rId19"/>
    <p:sldId id="663" r:id="rId20"/>
    <p:sldId id="565" r:id="rId21"/>
    <p:sldId id="614" r:id="rId22"/>
    <p:sldId id="668" r:id="rId23"/>
    <p:sldId id="667" r:id="rId24"/>
    <p:sldId id="676" r:id="rId25"/>
    <p:sldId id="664" r:id="rId26"/>
    <p:sldId id="666" r:id="rId27"/>
    <p:sldId id="677" r:id="rId28"/>
    <p:sldId id="669" r:id="rId29"/>
    <p:sldId id="670" r:id="rId30"/>
    <p:sldId id="671" r:id="rId31"/>
    <p:sldId id="621" r:id="rId32"/>
    <p:sldId id="678" r:id="rId33"/>
    <p:sldId id="662" r:id="rId34"/>
    <p:sldId id="579" r:id="rId35"/>
    <p:sldId id="564" r:id="rId36"/>
    <p:sldId id="624" r:id="rId37"/>
    <p:sldId id="679" r:id="rId38"/>
    <p:sldId id="680" r:id="rId39"/>
    <p:sldId id="577" r:id="rId40"/>
    <p:sldId id="566" r:id="rId41"/>
    <p:sldId id="575" r:id="rId42"/>
    <p:sldId id="568" r:id="rId43"/>
    <p:sldId id="574" r:id="rId44"/>
    <p:sldId id="569" r:id="rId45"/>
    <p:sldId id="572" r:id="rId46"/>
    <p:sldId id="571" r:id="rId47"/>
    <p:sldId id="560" r:id="rId48"/>
    <p:sldId id="622" r:id="rId49"/>
    <p:sldId id="582" r:id="rId50"/>
    <p:sldId id="583" r:id="rId51"/>
    <p:sldId id="584" r:id="rId52"/>
    <p:sldId id="585" r:id="rId53"/>
    <p:sldId id="586" r:id="rId54"/>
    <p:sldId id="587" r:id="rId55"/>
    <p:sldId id="588" r:id="rId56"/>
    <p:sldId id="589" r:id="rId57"/>
    <p:sldId id="590" r:id="rId58"/>
    <p:sldId id="591" r:id="rId59"/>
    <p:sldId id="592" r:id="rId60"/>
    <p:sldId id="635" r:id="rId61"/>
    <p:sldId id="593" r:id="rId62"/>
    <p:sldId id="594" r:id="rId63"/>
    <p:sldId id="595" r:id="rId64"/>
    <p:sldId id="596" r:id="rId65"/>
    <p:sldId id="597" r:id="rId66"/>
    <p:sldId id="598" r:id="rId67"/>
    <p:sldId id="623" r:id="rId68"/>
    <p:sldId id="617" r:id="rId69"/>
    <p:sldId id="637" r:id="rId70"/>
    <p:sldId id="638" r:id="rId71"/>
    <p:sldId id="639" r:id="rId72"/>
    <p:sldId id="640" r:id="rId73"/>
    <p:sldId id="641" r:id="rId74"/>
    <p:sldId id="642" r:id="rId75"/>
    <p:sldId id="643" r:id="rId76"/>
    <p:sldId id="644" r:id="rId77"/>
    <p:sldId id="645" r:id="rId78"/>
    <p:sldId id="646" r:id="rId79"/>
    <p:sldId id="647" r:id="rId80"/>
    <p:sldId id="648" r:id="rId81"/>
    <p:sldId id="649" r:id="rId82"/>
    <p:sldId id="650" r:id="rId83"/>
    <p:sldId id="651" r:id="rId84"/>
    <p:sldId id="652" r:id="rId85"/>
    <p:sldId id="653" r:id="rId86"/>
    <p:sldId id="654" r:id="rId87"/>
    <p:sldId id="655" r:id="rId88"/>
    <p:sldId id="656" r:id="rId8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ngsana New" panose="02020603050405020304" pitchFamily="18" charset="-34"/>
      </a:defRPr>
    </a:lvl5pPr>
    <a:lvl6pPr marL="22860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6pPr>
    <a:lvl7pPr marL="27432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7pPr>
    <a:lvl8pPr marL="32004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8pPr>
    <a:lvl9pPr marL="3657600" algn="l" defTabSz="914400" rtl="0" eaLnBrk="1" latinLnBrk="0" hangingPunct="1">
      <a:defRPr kern="1200">
        <a:solidFill>
          <a:schemeClr val="tx1"/>
        </a:solidFill>
        <a:latin typeface="Calibri" panose="020F0502020204030204" pitchFamily="34" charset="0"/>
        <a:ea typeface="+mn-ea"/>
        <a:cs typeface="Angsana New" panose="02020603050405020304" pitchFamily="18" charset="-3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6FC9F1"/>
    <a:srgbClr val="FF9797"/>
    <a:srgbClr val="C2E59B"/>
    <a:srgbClr val="B0DD7F"/>
    <a:srgbClr val="2E6480"/>
    <a:srgbClr val="A613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499" autoAdjust="0"/>
    <p:restoredTop sz="75476" autoAdjust="0"/>
  </p:normalViewPr>
  <p:slideViewPr>
    <p:cSldViewPr>
      <p:cViewPr varScale="1">
        <p:scale>
          <a:sx n="77" d="100"/>
          <a:sy n="77" d="100"/>
        </p:scale>
        <p:origin x="208" y="1008"/>
      </p:cViewPr>
      <p:guideLst>
        <p:guide orient="horz" pos="2160"/>
        <p:guide pos="3840"/>
      </p:guideLst>
    </p:cSldViewPr>
  </p:slideViewPr>
  <p:notesTextViewPr>
    <p:cViewPr>
      <p:scale>
        <a:sx n="1" d="1"/>
        <a:sy n="1" d="1"/>
      </p:scale>
      <p:origin x="0" y="0"/>
    </p:cViewPr>
  </p:notesTextViewPr>
  <p:notesViewPr>
    <p:cSldViewPr>
      <p:cViewPr varScale="1">
        <p:scale>
          <a:sx n="54" d="100"/>
          <a:sy n="54" d="100"/>
        </p:scale>
        <p:origin x="-194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443B43DF-0365-45BE-B3BE-4E16D548BFCD}" type="datetimeFigureOut">
              <a:rPr lang="en-US"/>
              <a:pPr>
                <a:defRPr/>
              </a:pPr>
              <a:t>3/2/18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9EBEA70-C239-4A7E-B4AF-4F6E659BFFC9}" type="slidenum">
              <a:rPr lang="en-US" altLang="en-US"/>
              <a:pPr/>
              <a:t>‹#›</a:t>
            </a:fld>
            <a:endParaRPr lang="en-US" altLang="en-US"/>
          </a:p>
        </p:txBody>
      </p:sp>
    </p:spTree>
    <p:extLst>
      <p:ext uri="{BB962C8B-B14F-4D97-AF65-F5344CB8AC3E}">
        <p14:creationId xmlns:p14="http://schemas.microsoft.com/office/powerpoint/2010/main" val="17661439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tore.docker.com/"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1" Type="http://schemas.openxmlformats.org/officeDocument/2006/relationships/hyperlink" Target="https://github.com/google/lmctfy" TargetMode="External"/><Relationship Id="rId12" Type="http://schemas.openxmlformats.org/officeDocument/2006/relationships/hyperlink" Target="https://github.com/opencontainers/runc/tree/master/libcontainer" TargetMode="External"/><Relationship Id="rId13" Type="http://schemas.openxmlformats.org/officeDocument/2006/relationships/hyperlink" Target="https://www.aquasec.com/wiki/display/containers/Docker+Container+Management" TargetMode="External"/><Relationship Id="rId14" Type="http://schemas.openxmlformats.org/officeDocument/2006/relationships/hyperlink" Target="https://www.aquasec.com/wiki/display/containers/Working+With+the+Docker+Hub" TargetMode="External"/><Relationship Id="rId15" Type="http://schemas.openxmlformats.org/officeDocument/2006/relationships/hyperlink" Target="http://www.infoworld.com/article/3029682/application-virtualization/coreos-launches-rocket-10-directly-at-docker.html" TargetMode="External"/><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s://en.wikipedia.org/wiki/Chroot" TargetMode="External"/><Relationship Id="rId4" Type="http://schemas.openxmlformats.org/officeDocument/2006/relationships/hyperlink" Target="https://en.wikipedia.org/wiki/Berkeley_Software_Distribution" TargetMode="External"/><Relationship Id="rId5" Type="http://schemas.openxmlformats.org/officeDocument/2006/relationships/hyperlink" Target="https://en.wikipedia.org/wiki/FreeBSD" TargetMode="External"/><Relationship Id="rId6" Type="http://schemas.openxmlformats.org/officeDocument/2006/relationships/hyperlink" Target="https://en.wikipedia.org/wiki/Linux-VServer" TargetMode="External"/><Relationship Id="rId7" Type="http://schemas.openxmlformats.org/officeDocument/2006/relationships/hyperlink" Target="https://en.wikipedia.org/wiki/Solaris_Containers" TargetMode="External"/><Relationship Id="rId8" Type="http://schemas.openxmlformats.org/officeDocument/2006/relationships/hyperlink" Target="https://en.wikipedia.org/wiki/OpenVZ" TargetMode="External"/><Relationship Id="rId9" Type="http://schemas.openxmlformats.org/officeDocument/2006/relationships/hyperlink" Target="https://en.wikipedia.org/wiki/Cgroups" TargetMode="External"/><Relationship Id="rId10" Type="http://schemas.openxmlformats.org/officeDocument/2006/relationships/hyperlink" Target="https://en.wikipedia.org/wiki/LXC"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golang.or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googlecloudplatform.blogspot.fr/2015/10/state-of-containers-a-discussion-with-CoreOS-VMware-and-Google.html" TargetMode="External"/><Relationship Id="rId4" Type="http://schemas.openxmlformats.org/officeDocument/2006/relationships/hyperlink" Target="http://capistranorb.com/" TargetMode="External"/><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docker.com/engine/api/" TargetMode="External"/><Relationship Id="rId4" Type="http://schemas.openxmlformats.org/officeDocument/2006/relationships/hyperlink" Target="https://docs.docker.com/engine/security/https/" TargetMode="External"/><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 Id="rId3" Type="http://schemas.openxmlformats.org/officeDocument/2006/relationships/hyperlink" Target="https://blackfire.io/docs/integrations/docke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docs.docker.com/engine/docker-overview/#docker-architectur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docs.docker.com/engine/docker-overview/#docker-architectur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docs.docker.com/engine/docker-overview/#docker-architectur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docs.docker.com/engine/docker-overview/#docker-architectur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483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B2746140-6302-4419-9ADE-6C3E6CABD715}" type="slidenum">
              <a:rPr lang="en-US" altLang="en-US"/>
              <a:pPr/>
              <a:t>1</a:t>
            </a:fld>
            <a:endParaRPr lang="en-US" altLang="en-US"/>
          </a:p>
        </p:txBody>
      </p:sp>
    </p:spTree>
    <p:extLst>
      <p:ext uri="{BB962C8B-B14F-4D97-AF65-F5344CB8AC3E}">
        <p14:creationId xmlns:p14="http://schemas.microsoft.com/office/powerpoint/2010/main" val="68381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Are Container?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container image is a lightweight, stand-alone, executable package of a piece of software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that includes everything needed to run it: </a:t>
            </a:r>
          </a:p>
          <a:p>
            <a:r>
              <a:rPr lang="en-US" sz="1200" b="0" i="0" kern="1200" dirty="0" smtClean="0">
                <a:solidFill>
                  <a:schemeClr val="tx1"/>
                </a:solidFill>
                <a:effectLst/>
                <a:latin typeface="+mn-lt"/>
                <a:ea typeface="+mn-ea"/>
                <a:cs typeface="+mn-cs"/>
              </a:rPr>
              <a:t>code, runtime, system tools, system libraries, settings.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Available for both Linux and Windows based apps, </a:t>
            </a:r>
          </a:p>
          <a:p>
            <a:r>
              <a:rPr lang="en-US" sz="1200" b="0" i="0" kern="1200" dirty="0" smtClean="0">
                <a:solidFill>
                  <a:schemeClr val="tx1"/>
                </a:solidFill>
                <a:effectLst/>
                <a:latin typeface="+mn-lt"/>
                <a:ea typeface="+mn-ea"/>
                <a:cs typeface="+mn-cs"/>
              </a:rPr>
              <a:t>containerized software will always run the same, regardless of the environment.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Containers isolate software from its surroundings, </a:t>
            </a:r>
          </a:p>
          <a:p>
            <a:r>
              <a:rPr lang="en-US" sz="1200" b="0" i="0" kern="1200" dirty="0" smtClean="0">
                <a:solidFill>
                  <a:schemeClr val="tx1"/>
                </a:solidFill>
                <a:effectLst/>
                <a:latin typeface="+mn-lt"/>
                <a:ea typeface="+mn-ea"/>
                <a:cs typeface="+mn-cs"/>
              </a:rPr>
              <a:t>for example differences between development and staging environments and help reduce conflicts between teams running different software on the same infrastructure.</a:t>
            </a:r>
          </a:p>
          <a:p>
            <a:endParaRPr lang="en-US" dirty="0" smtClean="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11</a:t>
            </a:fld>
            <a:endParaRPr lang="en-US" altLang="en-US"/>
          </a:p>
        </p:txBody>
      </p:sp>
    </p:spTree>
    <p:extLst>
      <p:ext uri="{BB962C8B-B14F-4D97-AF65-F5344CB8AC3E}">
        <p14:creationId xmlns:p14="http://schemas.microsoft.com/office/powerpoint/2010/main" val="142921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smtClean="0">
                <a:solidFill>
                  <a:schemeClr val="tx1"/>
                </a:solidFill>
                <a:effectLst/>
                <a:latin typeface="+mn-lt"/>
                <a:ea typeface="+mn-ea"/>
                <a:cs typeface="+mn-cs"/>
              </a:rPr>
              <a:t>LIGHTWEIGHT</a:t>
            </a:r>
          </a:p>
          <a:p>
            <a:r>
              <a:rPr lang="en-US" sz="1200" b="0" i="0" kern="1200" dirty="0" smtClean="0">
                <a:solidFill>
                  <a:schemeClr val="tx1"/>
                </a:solidFill>
                <a:effectLst/>
                <a:latin typeface="+mn-lt"/>
                <a:ea typeface="+mn-ea"/>
                <a:cs typeface="+mn-cs"/>
              </a:rPr>
              <a:t>Docker containers running on a single machine share that machine's operating system kernel; they start instantly and use less compute and RAM. Images are constructed from filesystem layers and share common files. This minimizes disk usage and image downloads are much faster.</a:t>
            </a:r>
          </a:p>
          <a:p>
            <a:endParaRPr lang="en-US" dirty="0" smtClean="0"/>
          </a:p>
          <a:p>
            <a:r>
              <a:rPr lang="en-US" sz="1200" b="0" i="0" kern="1200" cap="all" dirty="0" smtClean="0">
                <a:solidFill>
                  <a:schemeClr val="tx1"/>
                </a:solidFill>
                <a:effectLst/>
                <a:latin typeface="+mn-lt"/>
                <a:ea typeface="+mn-ea"/>
                <a:cs typeface="+mn-cs"/>
              </a:rPr>
              <a:t>STANDARD</a:t>
            </a:r>
          </a:p>
          <a:p>
            <a:r>
              <a:rPr lang="en-US" sz="1200" b="0" i="0" kern="1200" dirty="0" smtClean="0">
                <a:solidFill>
                  <a:schemeClr val="tx1"/>
                </a:solidFill>
                <a:effectLst/>
                <a:latin typeface="+mn-lt"/>
                <a:ea typeface="+mn-ea"/>
                <a:cs typeface="+mn-cs"/>
              </a:rPr>
              <a:t>Docker containers are based on open standards and run on all major Linux distributions, Microsoft Windows, and on any infrastructure including VMs, bare-metal and in the cloud.</a:t>
            </a:r>
          </a:p>
          <a:p>
            <a:endParaRPr lang="en-US" dirty="0" smtClean="0"/>
          </a:p>
          <a:p>
            <a:r>
              <a:rPr lang="en-US" sz="1200" b="0" i="0" kern="1200" cap="all" dirty="0" smtClean="0">
                <a:solidFill>
                  <a:schemeClr val="tx1"/>
                </a:solidFill>
                <a:effectLst/>
                <a:latin typeface="+mn-lt"/>
                <a:ea typeface="+mn-ea"/>
                <a:cs typeface="+mn-cs"/>
              </a:rPr>
              <a:t>SECURE</a:t>
            </a:r>
          </a:p>
          <a:p>
            <a:r>
              <a:rPr lang="en-US" sz="1200" b="0" i="0" kern="1200" dirty="0" smtClean="0">
                <a:solidFill>
                  <a:schemeClr val="tx1"/>
                </a:solidFill>
                <a:effectLst/>
                <a:latin typeface="+mn-lt"/>
                <a:ea typeface="+mn-ea"/>
                <a:cs typeface="+mn-cs"/>
              </a:rPr>
              <a:t>Docker containers isolate applications from one another and from the underlying infrastructure. Docker provides the strongest default isolation to limit app issues to a single container instead of the entire machine.</a:t>
            </a:r>
          </a:p>
          <a:p>
            <a:endParaRPr lang="en-US" dirty="0" smtClean="0"/>
          </a:p>
          <a:p>
            <a:endParaRPr lang="en-US" dirty="0" smtClean="0"/>
          </a:p>
          <a:p>
            <a:endParaRPr lang="en-US" dirty="0" smtClean="0"/>
          </a:p>
          <a:p>
            <a:r>
              <a:rPr lang="en-US" dirty="0" smtClean="0"/>
              <a:t>https://</a:t>
            </a:r>
            <a:r>
              <a:rPr lang="en-US" dirty="0" err="1" smtClean="0"/>
              <a:t>www.docker.com</a:t>
            </a:r>
            <a:r>
              <a:rPr lang="en-US" dirty="0" smtClean="0"/>
              <a:t>/what-container#/</a:t>
            </a:r>
            <a:r>
              <a:rPr lang="en-US" dirty="0" err="1" smtClean="0"/>
              <a:t>virtual_machines</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12</a:t>
            </a:fld>
            <a:endParaRPr lang="en-US" altLang="en-US"/>
          </a:p>
        </p:txBody>
      </p:sp>
    </p:spTree>
    <p:extLst>
      <p:ext uri="{BB962C8B-B14F-4D97-AF65-F5344CB8AC3E}">
        <p14:creationId xmlns:p14="http://schemas.microsoft.com/office/powerpoint/2010/main" val="9197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Comparing Containers and Virtual Machines</a:t>
            </a:r>
          </a:p>
          <a:p>
            <a:r>
              <a:rPr lang="en-US" sz="1200" b="0" i="0" kern="1200" dirty="0" smtClean="0">
                <a:solidFill>
                  <a:schemeClr val="tx1"/>
                </a:solidFill>
                <a:effectLst/>
                <a:latin typeface="+mn-lt"/>
                <a:ea typeface="+mn-ea"/>
                <a:cs typeface="+mn-cs"/>
              </a:rPr>
              <a:t>Containers and virtual machines have similar resource isolation and allocation benefits, but...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function differently because containers virtualize the operating system instead of hardware.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Containers are more portable and efficient.</a:t>
            </a:r>
          </a:p>
          <a:p>
            <a:endParaRPr lang="en-US" dirty="0" smtClean="0"/>
          </a:p>
          <a:p>
            <a:r>
              <a:rPr lang="en-US" sz="1200" b="0" i="0" kern="1200" cap="all" dirty="0" smtClean="0">
                <a:solidFill>
                  <a:schemeClr val="tx1"/>
                </a:solidFill>
                <a:effectLst/>
                <a:latin typeface="+mn-lt"/>
                <a:ea typeface="+mn-ea"/>
                <a:cs typeface="+mn-cs"/>
              </a:rPr>
              <a:t>CONTAINERS</a:t>
            </a:r>
          </a:p>
          <a:p>
            <a:r>
              <a:rPr lang="en-US" sz="1200" b="0" i="0" kern="1200" dirty="0" smtClean="0">
                <a:solidFill>
                  <a:schemeClr val="tx1"/>
                </a:solidFill>
                <a:effectLst/>
                <a:latin typeface="+mn-lt"/>
                <a:ea typeface="+mn-ea"/>
                <a:cs typeface="+mn-cs"/>
              </a:rPr>
              <a:t>Containers are an abstraction at the app layer that packages code and dependencies together. Multiple containers can run on the same machine and share the OS kernel with other containers, each running as isolated processes in user space. Containers take up less space than VMs (container images are typically tens of MBs in size), and start almost instantly.</a:t>
            </a:r>
          </a:p>
          <a:p>
            <a:endParaRPr lang="en-US" dirty="0" smtClean="0"/>
          </a:p>
          <a:p>
            <a:r>
              <a:rPr lang="en-US" sz="1200" b="0" i="0" kern="1200" cap="all" dirty="0" smtClean="0">
                <a:solidFill>
                  <a:schemeClr val="tx1"/>
                </a:solidFill>
                <a:effectLst/>
                <a:latin typeface="+mn-lt"/>
                <a:ea typeface="+mn-ea"/>
                <a:cs typeface="+mn-cs"/>
              </a:rPr>
              <a:t>VIRTUAL MACHINES</a:t>
            </a:r>
          </a:p>
          <a:p>
            <a:r>
              <a:rPr lang="en-US" sz="1200" b="0" i="0" kern="1200" dirty="0" smtClean="0">
                <a:solidFill>
                  <a:schemeClr val="tx1"/>
                </a:solidFill>
                <a:effectLst/>
                <a:latin typeface="+mn-lt"/>
                <a:ea typeface="+mn-ea"/>
                <a:cs typeface="+mn-cs"/>
              </a:rPr>
              <a:t>Virtual machines (VMs) are an abstraction of physical hardware turning one server into many servers. The hypervisor allows multiple VMs to run on a single machine. Each VM includes a full copy of an operating system, one or more apps, necessary binaries and libraries - taking up tens of GBs. VMs can also be slow to boot.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13</a:t>
            </a:fld>
            <a:endParaRPr lang="en-US" altLang="en-US"/>
          </a:p>
        </p:txBody>
      </p:sp>
    </p:spTree>
    <p:extLst>
      <p:ext uri="{BB962C8B-B14F-4D97-AF65-F5344CB8AC3E}">
        <p14:creationId xmlns:p14="http://schemas.microsoft.com/office/powerpoint/2010/main" val="746743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b="0" i="0" kern="1200" cap="all" dirty="0" smtClean="0">
                <a:solidFill>
                  <a:schemeClr val="tx1"/>
                </a:solidFill>
                <a:effectLst/>
                <a:latin typeface="+mn-lt"/>
                <a:ea typeface="+mn-ea"/>
                <a:cs typeface="+mn-cs"/>
              </a:rPr>
              <a:t>CONTAINERS</a:t>
            </a:r>
          </a:p>
          <a:p>
            <a:r>
              <a:rPr lang="en-US" sz="1200" b="0" i="0" kern="1200" dirty="0" smtClean="0">
                <a:solidFill>
                  <a:schemeClr val="tx1"/>
                </a:solidFill>
                <a:effectLst/>
                <a:latin typeface="+mn-lt"/>
                <a:ea typeface="+mn-ea"/>
                <a:cs typeface="+mn-cs"/>
              </a:rPr>
              <a:t>Containers are an abstraction at the app layer that packages code and dependencies together.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Multiple containers can run on the same machine and share the OS kernel with other containers,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running as isolated processes in user space.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Containers take up less space than VMs (container images are typically tens of MBs in size), and start almost instantly.</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14</a:t>
            </a:fld>
            <a:endParaRPr lang="en-US" altLang="en-US"/>
          </a:p>
        </p:txBody>
      </p:sp>
    </p:spTree>
    <p:extLst>
      <p:ext uri="{BB962C8B-B14F-4D97-AF65-F5344CB8AC3E}">
        <p14:creationId xmlns:p14="http://schemas.microsoft.com/office/powerpoint/2010/main" val="872801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b="0" i="0" kern="1200" cap="all" dirty="0" smtClean="0">
                <a:solidFill>
                  <a:schemeClr val="tx1"/>
                </a:solidFill>
                <a:effectLst/>
                <a:latin typeface="+mn-lt"/>
                <a:ea typeface="+mn-ea"/>
                <a:cs typeface="+mn-cs"/>
              </a:rPr>
              <a:t>VIRTUAL MACHINES</a:t>
            </a:r>
          </a:p>
          <a:p>
            <a:r>
              <a:rPr lang="en-US" sz="1200" b="0" i="0" kern="1200" dirty="0" smtClean="0">
                <a:solidFill>
                  <a:schemeClr val="tx1"/>
                </a:solidFill>
                <a:effectLst/>
                <a:latin typeface="+mn-lt"/>
                <a:ea typeface="+mn-ea"/>
                <a:cs typeface="+mn-cs"/>
              </a:rPr>
              <a:t>Virtual machines (VMs) are an abstraction of physical hardware turning one server into many servers.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hypervisor allows multiple VMs to run on a single machine.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VM includes a full copy of an operating system, one or more apps, necessary binaries and libraries...</a:t>
            </a:r>
          </a:p>
          <a:p>
            <a:r>
              <a:rPr lang="en-US" sz="1200" b="0" i="0" kern="1200" dirty="0" smtClean="0">
                <a:solidFill>
                  <a:schemeClr val="tx1"/>
                </a:solidFill>
                <a:effectLst/>
                <a:latin typeface="+mn-lt"/>
                <a:ea typeface="+mn-ea"/>
                <a:cs typeface="+mn-cs"/>
              </a:rPr>
              <a:t>taking up tens of GBs.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VMs can also be slow to boot.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15</a:t>
            </a:fld>
            <a:endParaRPr lang="en-US" altLang="en-US"/>
          </a:p>
        </p:txBody>
      </p:sp>
    </p:spTree>
    <p:extLst>
      <p:ext uri="{BB962C8B-B14F-4D97-AF65-F5344CB8AC3E}">
        <p14:creationId xmlns:p14="http://schemas.microsoft.com/office/powerpoint/2010/main" val="100703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architecture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Docker uses a client-server architecture. </a:t>
            </a:r>
          </a:p>
          <a:p>
            <a:r>
              <a:rPr lang="en-US" sz="1200" b="0" i="0" kern="1200" dirty="0" smtClean="0">
                <a:solidFill>
                  <a:schemeClr val="tx1"/>
                </a:solidFill>
                <a:effectLst/>
                <a:latin typeface="+mn-lt"/>
                <a:ea typeface="+mn-ea"/>
                <a:cs typeface="+mn-cs"/>
              </a:rPr>
              <a:t>The Docker </a:t>
            </a:r>
            <a:r>
              <a:rPr lang="en-US" sz="1200" b="0" i="1" kern="1200" dirty="0" smtClean="0">
                <a:solidFill>
                  <a:schemeClr val="tx1"/>
                </a:solidFill>
                <a:effectLst/>
                <a:latin typeface="+mn-lt"/>
                <a:ea typeface="+mn-ea"/>
                <a:cs typeface="+mn-cs"/>
              </a:rPr>
              <a:t>client</a:t>
            </a:r>
            <a:r>
              <a:rPr lang="en-US" sz="1200" b="0" i="0" kern="1200" dirty="0" smtClean="0">
                <a:solidFill>
                  <a:schemeClr val="tx1"/>
                </a:solidFill>
                <a:effectLst/>
                <a:latin typeface="+mn-lt"/>
                <a:ea typeface="+mn-ea"/>
                <a:cs typeface="+mn-cs"/>
              </a:rPr>
              <a:t> talks to the Docker </a:t>
            </a:r>
            <a:r>
              <a:rPr lang="en-US" sz="1200" b="0" i="1" kern="1200" dirty="0" smtClean="0">
                <a:solidFill>
                  <a:schemeClr val="tx1"/>
                </a:solidFill>
                <a:effectLst/>
                <a:latin typeface="+mn-lt"/>
                <a:ea typeface="+mn-ea"/>
                <a:cs typeface="+mn-cs"/>
              </a:rPr>
              <a:t>daemon</a:t>
            </a:r>
            <a:r>
              <a:rPr lang="en-US" sz="1200" b="0" i="0" kern="1200" dirty="0" smtClean="0">
                <a:solidFill>
                  <a:schemeClr val="tx1"/>
                </a:solidFill>
                <a:effectLst/>
                <a:latin typeface="+mn-lt"/>
                <a:ea typeface="+mn-ea"/>
                <a:cs typeface="+mn-cs"/>
              </a:rPr>
              <a:t>, which does the heavy lifting of building, running, and distributing your Docker containers. </a:t>
            </a:r>
          </a:p>
          <a:p>
            <a:r>
              <a:rPr lang="en-US" sz="1200" b="0" i="0" kern="1200" dirty="0" smtClean="0">
                <a:solidFill>
                  <a:schemeClr val="tx1"/>
                </a:solidFill>
                <a:effectLst/>
                <a:latin typeface="+mn-lt"/>
                <a:ea typeface="+mn-ea"/>
                <a:cs typeface="+mn-cs"/>
              </a:rPr>
              <a:t>The Docker client and daemon </a:t>
            </a:r>
            <a:r>
              <a:rPr lang="en-US" sz="1200" b="0" i="1" kern="1200" dirty="0" smtClean="0">
                <a:solidFill>
                  <a:schemeClr val="tx1"/>
                </a:solidFill>
                <a:effectLst/>
                <a:latin typeface="+mn-lt"/>
                <a:ea typeface="+mn-ea"/>
                <a:cs typeface="+mn-cs"/>
              </a:rPr>
              <a:t>can</a:t>
            </a:r>
            <a:r>
              <a:rPr lang="en-US" sz="1200" b="0" i="0" kern="1200" dirty="0" smtClean="0">
                <a:solidFill>
                  <a:schemeClr val="tx1"/>
                </a:solidFill>
                <a:effectLst/>
                <a:latin typeface="+mn-lt"/>
                <a:ea typeface="+mn-ea"/>
                <a:cs typeface="+mn-cs"/>
              </a:rPr>
              <a:t> run on the same system, or you can connect a Docker client to a remote Docker daemon. </a:t>
            </a:r>
          </a:p>
          <a:p>
            <a:r>
              <a:rPr lang="en-US" sz="1200" b="0" i="0" kern="1200" dirty="0" smtClean="0">
                <a:solidFill>
                  <a:schemeClr val="tx1"/>
                </a:solidFill>
                <a:effectLst/>
                <a:latin typeface="+mn-lt"/>
                <a:ea typeface="+mn-ea"/>
                <a:cs typeface="+mn-cs"/>
              </a:rPr>
              <a:t>The Docker client and daemon communicate using a REST API, over UNIX sockets or a network interface.</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16</a:t>
            </a:fld>
            <a:endParaRPr lang="en-US" altLang="en-US"/>
          </a:p>
        </p:txBody>
      </p:sp>
    </p:spTree>
    <p:extLst>
      <p:ext uri="{BB962C8B-B14F-4D97-AF65-F5344CB8AC3E}">
        <p14:creationId xmlns:p14="http://schemas.microsoft.com/office/powerpoint/2010/main" val="764907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Docker daemon</a:t>
            </a:r>
          </a:p>
          <a:p>
            <a:r>
              <a:rPr lang="en-US" sz="1200" b="0" i="0" kern="1200" dirty="0" smtClean="0">
                <a:solidFill>
                  <a:schemeClr val="tx1"/>
                </a:solidFill>
                <a:effectLst/>
                <a:latin typeface="+mn-lt"/>
                <a:ea typeface="+mn-ea"/>
                <a:cs typeface="+mn-cs"/>
              </a:rPr>
              <a:t>The Docker daemon (</a:t>
            </a:r>
            <a:r>
              <a:rPr lang="en-US" sz="1200" b="0" i="0" kern="1200" dirty="0" err="1" smtClean="0">
                <a:solidFill>
                  <a:schemeClr val="tx1"/>
                </a:solidFill>
                <a:effectLst/>
                <a:latin typeface="+mn-lt"/>
                <a:ea typeface="+mn-ea"/>
                <a:cs typeface="+mn-cs"/>
              </a:rPr>
              <a:t>dockerd</a:t>
            </a:r>
            <a:r>
              <a:rPr lang="en-US" sz="1200" b="0" i="0" kern="1200" dirty="0" smtClean="0">
                <a:solidFill>
                  <a:schemeClr val="tx1"/>
                </a:solidFill>
                <a:effectLst/>
                <a:latin typeface="+mn-lt"/>
                <a:ea typeface="+mn-ea"/>
                <a:cs typeface="+mn-cs"/>
              </a:rPr>
              <a:t>) listens for Docker API requests and manages Docker objects such as images, containers, networks, and volumes.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A daemon can also communicate with other daemons to manage Docker services.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Docker client</a:t>
            </a:r>
          </a:p>
          <a:p>
            <a:r>
              <a:rPr lang="en-US" sz="1200" b="0" i="0" kern="1200" dirty="0" smtClean="0">
                <a:solidFill>
                  <a:schemeClr val="tx1"/>
                </a:solidFill>
                <a:effectLst/>
                <a:latin typeface="+mn-lt"/>
                <a:ea typeface="+mn-ea"/>
                <a:cs typeface="+mn-cs"/>
              </a:rPr>
              <a:t>The Docker client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is the primary way that many Docker users interact with Docker.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use commands such as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the client sends these commands to </a:t>
            </a:r>
            <a:r>
              <a:rPr lang="en-US" sz="1200" b="0" i="0" kern="1200" dirty="0" err="1" smtClean="0">
                <a:solidFill>
                  <a:schemeClr val="tx1"/>
                </a:solidFill>
                <a:effectLst/>
                <a:latin typeface="+mn-lt"/>
                <a:ea typeface="+mn-ea"/>
                <a:cs typeface="+mn-cs"/>
              </a:rPr>
              <a:t>dockerd</a:t>
            </a:r>
            <a:r>
              <a:rPr lang="en-US" sz="1200" b="0" i="0" kern="1200" dirty="0" smtClean="0">
                <a:solidFill>
                  <a:schemeClr val="tx1"/>
                </a:solidFill>
                <a:effectLst/>
                <a:latin typeface="+mn-lt"/>
                <a:ea typeface="+mn-ea"/>
                <a:cs typeface="+mn-cs"/>
              </a:rPr>
              <a:t>, which carries them out.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command uses the Docker API. The Docker client can communicate with more than one daemon.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registries</a:t>
            </a:r>
          </a:p>
          <a:p>
            <a:r>
              <a:rPr lang="en-US" sz="1200" b="0" i="0" kern="1200" dirty="0" smtClean="0">
                <a:solidFill>
                  <a:schemeClr val="tx1"/>
                </a:solidFill>
                <a:effectLst/>
                <a:latin typeface="+mn-lt"/>
                <a:ea typeface="+mn-ea"/>
                <a:cs typeface="+mn-cs"/>
              </a:rPr>
              <a:t>A Docker </a:t>
            </a:r>
            <a:r>
              <a:rPr lang="en-US" sz="1200" b="0" i="1" kern="1200" dirty="0" smtClean="0">
                <a:solidFill>
                  <a:schemeClr val="tx1"/>
                </a:solidFill>
                <a:effectLst/>
                <a:latin typeface="+mn-lt"/>
                <a:ea typeface="+mn-ea"/>
                <a:cs typeface="+mn-cs"/>
              </a:rPr>
              <a:t>registry</a:t>
            </a:r>
            <a:r>
              <a:rPr lang="en-US" sz="1200" b="0" i="0" kern="1200" dirty="0" smtClean="0">
                <a:solidFill>
                  <a:schemeClr val="tx1"/>
                </a:solidFill>
                <a:effectLst/>
                <a:latin typeface="+mn-lt"/>
                <a:ea typeface="+mn-ea"/>
                <a:cs typeface="+mn-cs"/>
              </a:rPr>
              <a:t> stores Docker images. </a:t>
            </a:r>
          </a:p>
          <a:p>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Hub and Docker Cloud are public registries that anyone can use, and Docker is configured to look for images on Docker Hub by default. You can even run your own private registry. If you use Docker Datacenter (DDC), it includes Docker Trusted Registry (DTR).</a:t>
            </a:r>
          </a:p>
          <a:p>
            <a:r>
              <a:rPr lang="en-US" sz="1200" b="0" i="0" kern="1200" dirty="0" smtClean="0">
                <a:solidFill>
                  <a:schemeClr val="tx1"/>
                </a:solidFill>
                <a:effectLst/>
                <a:latin typeface="+mn-lt"/>
                <a:ea typeface="+mn-ea"/>
                <a:cs typeface="+mn-cs"/>
              </a:rPr>
              <a:t>When you use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 or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commands, the required images are pulled from your configured registry. When you use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push command, your image is pushed to your configured registry.</a:t>
            </a:r>
          </a:p>
          <a:p>
            <a:endParaRPr lang="en-US" sz="1200" b="0" i="0" u="none" strike="noStrike" kern="1200" dirty="0" smtClean="0">
              <a:solidFill>
                <a:schemeClr val="tx1"/>
              </a:solidFill>
              <a:effectLst/>
              <a:latin typeface="+mn-lt"/>
              <a:ea typeface="+mn-ea"/>
              <a:cs typeface="+mn-cs"/>
              <a:hlinkClick r:id="rId3"/>
            </a:endParaRPr>
          </a:p>
          <a:p>
            <a:r>
              <a:rPr lang="en-US" sz="1200" b="0" i="0" u="none" strike="noStrike" kern="1200" dirty="0" smtClean="0">
                <a:solidFill>
                  <a:schemeClr val="tx1"/>
                </a:solidFill>
                <a:effectLst/>
                <a:latin typeface="+mn-lt"/>
                <a:ea typeface="+mn-ea"/>
                <a:cs typeface="+mn-cs"/>
                <a:hlinkClick r:id="rId3"/>
              </a:rPr>
              <a:t>Docker store</a:t>
            </a:r>
            <a:r>
              <a:rPr lang="en-US" sz="1200" b="0" i="0" kern="1200" dirty="0" smtClean="0">
                <a:solidFill>
                  <a:schemeClr val="tx1"/>
                </a:solidFill>
                <a:effectLst/>
                <a:latin typeface="+mn-lt"/>
                <a:ea typeface="+mn-ea"/>
                <a:cs typeface="+mn-cs"/>
              </a:rPr>
              <a:t> allows you to buy and sell Docker images or distribute them for free. </a:t>
            </a:r>
          </a:p>
          <a:p>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instance, you can buy a Docker image containing an application or service from a software vendor and use the image to deploy the application into your testing, staging, and production environments. You can upgrade the application by pulling the new version of the image and redeploying the containers.</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17</a:t>
            </a:fld>
            <a:endParaRPr lang="en-US" altLang="en-US"/>
          </a:p>
        </p:txBody>
      </p:sp>
    </p:spTree>
    <p:extLst>
      <p:ext uri="{BB962C8B-B14F-4D97-AF65-F5344CB8AC3E}">
        <p14:creationId xmlns:p14="http://schemas.microsoft.com/office/powerpoint/2010/main" val="6603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objects</a:t>
            </a:r>
          </a:p>
          <a:p>
            <a:r>
              <a:rPr lang="en-US" sz="1200" b="0" i="0" kern="1200" dirty="0" smtClean="0">
                <a:solidFill>
                  <a:schemeClr val="tx1"/>
                </a:solidFill>
                <a:effectLst/>
                <a:latin typeface="+mn-lt"/>
                <a:ea typeface="+mn-ea"/>
                <a:cs typeface="+mn-cs"/>
              </a:rPr>
              <a:t>When you use Docker, you are creating and using images, containers, networks, volumes, plugins, and other objects.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section is a brief overview of some of those objects.</a:t>
            </a: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IMAGES</a:t>
            </a:r>
          </a:p>
          <a:p>
            <a:r>
              <a:rPr lang="en-US" sz="1200" b="0" i="0" kern="1200" dirty="0" smtClean="0">
                <a:solidFill>
                  <a:schemeClr val="tx1"/>
                </a:solidFill>
                <a:effectLst/>
                <a:latin typeface="+mn-lt"/>
                <a:ea typeface="+mn-ea"/>
                <a:cs typeface="+mn-cs"/>
              </a:rPr>
              <a:t>An </a:t>
            </a:r>
            <a:r>
              <a:rPr lang="en-US" sz="1200" b="0" i="1" kern="1200" dirty="0" smtClean="0">
                <a:solidFill>
                  <a:schemeClr val="tx1"/>
                </a:solidFill>
                <a:effectLst/>
                <a:latin typeface="+mn-lt"/>
                <a:ea typeface="+mn-ea"/>
                <a:cs typeface="+mn-cs"/>
              </a:rPr>
              <a:t>image</a:t>
            </a:r>
            <a:r>
              <a:rPr lang="en-US" sz="1200" b="0" i="0" kern="1200" dirty="0" smtClean="0">
                <a:solidFill>
                  <a:schemeClr val="tx1"/>
                </a:solidFill>
                <a:effectLst/>
                <a:latin typeface="+mn-lt"/>
                <a:ea typeface="+mn-ea"/>
                <a:cs typeface="+mn-cs"/>
              </a:rPr>
              <a:t> is a read-only template with instructions for creating a Docker container.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Often, an image is </a:t>
            </a:r>
            <a:r>
              <a:rPr lang="en-US" sz="1200" b="0" i="1" kern="1200" dirty="0" smtClean="0">
                <a:solidFill>
                  <a:schemeClr val="tx1"/>
                </a:solidFill>
                <a:effectLst/>
                <a:latin typeface="+mn-lt"/>
                <a:ea typeface="+mn-ea"/>
                <a:cs typeface="+mn-cs"/>
              </a:rPr>
              <a:t>based on</a:t>
            </a:r>
            <a:r>
              <a:rPr lang="en-US" sz="1200" b="0" i="0" kern="1200" dirty="0" smtClean="0">
                <a:solidFill>
                  <a:schemeClr val="tx1"/>
                </a:solidFill>
                <a:effectLst/>
                <a:latin typeface="+mn-lt"/>
                <a:ea typeface="+mn-ea"/>
                <a:cs typeface="+mn-cs"/>
              </a:rPr>
              <a:t> another image, with some additional customization. For example, you may build an image which is based on the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image, but installs the Apache web server and your application, as well as the configuration details needed to make your application run.</a:t>
            </a:r>
          </a:p>
          <a:p>
            <a:r>
              <a:rPr lang="en-US" sz="1200" b="0" i="0" kern="1200" dirty="0" smtClean="0">
                <a:solidFill>
                  <a:schemeClr val="tx1"/>
                </a:solidFill>
                <a:effectLst/>
                <a:latin typeface="+mn-lt"/>
                <a:ea typeface="+mn-ea"/>
                <a:cs typeface="+mn-cs"/>
              </a:rPr>
              <a:t>You might create your own images or you might only use those created by others and published in a registry. To build your own image, you create a </a:t>
            </a:r>
            <a:r>
              <a:rPr lang="en-US" sz="1200" b="0" i="1"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with a simple syntax for defining the steps needed to create the image and run it. Each instruction in a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creates a layer in the image. When you change the </a:t>
            </a:r>
            <a:r>
              <a:rPr lang="en-US" sz="1200" b="0" i="0" kern="1200" dirty="0" err="1" smtClean="0">
                <a:solidFill>
                  <a:schemeClr val="tx1"/>
                </a:solidFill>
                <a:effectLst/>
                <a:latin typeface="+mn-lt"/>
                <a:ea typeface="+mn-ea"/>
                <a:cs typeface="+mn-cs"/>
              </a:rPr>
              <a:t>Dockerfile</a:t>
            </a:r>
            <a:r>
              <a:rPr lang="en-US" sz="1200" b="0" i="0" kern="1200" dirty="0" smtClean="0">
                <a:solidFill>
                  <a:schemeClr val="tx1"/>
                </a:solidFill>
                <a:effectLst/>
                <a:latin typeface="+mn-lt"/>
                <a:ea typeface="+mn-ea"/>
                <a:cs typeface="+mn-cs"/>
              </a:rPr>
              <a:t> and rebuild the image, only those layers which have changed are rebuilt. This is part of what makes images so lightweight, small, and fast, when compared to other virtualization technologies.</a:t>
            </a: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CONTAINERS</a:t>
            </a:r>
          </a:p>
          <a:p>
            <a:r>
              <a:rPr lang="en-US" sz="1200" b="0" i="0" kern="1200" dirty="0" smtClean="0">
                <a:solidFill>
                  <a:schemeClr val="tx1"/>
                </a:solidFill>
                <a:effectLst/>
                <a:latin typeface="+mn-lt"/>
                <a:ea typeface="+mn-ea"/>
                <a:cs typeface="+mn-cs"/>
              </a:rPr>
              <a:t>A container is a runnable instance of an image.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You can create, start, stop, move, or delete a container using the Docker API or CLI. You can connect a container to one or more networks, attach storage to it, or even create a new image based on its current state.</a:t>
            </a:r>
          </a:p>
          <a:p>
            <a:r>
              <a:rPr lang="en-US" sz="1200" b="0" i="0" kern="1200" dirty="0" smtClean="0">
                <a:solidFill>
                  <a:schemeClr val="tx1"/>
                </a:solidFill>
                <a:effectLst/>
                <a:latin typeface="+mn-lt"/>
                <a:ea typeface="+mn-ea"/>
                <a:cs typeface="+mn-cs"/>
              </a:rPr>
              <a:t>By default, a container is relatively well isolated from other containers and its host machine. You can control how isolated a container’s network, storage, or other underlying subsystems are from other containers or from the host machine.</a:t>
            </a:r>
          </a:p>
          <a:p>
            <a:r>
              <a:rPr lang="en-US" sz="1200" b="0" i="0" kern="1200" dirty="0" smtClean="0">
                <a:solidFill>
                  <a:schemeClr val="tx1"/>
                </a:solidFill>
                <a:effectLst/>
                <a:latin typeface="+mn-lt"/>
                <a:ea typeface="+mn-ea"/>
                <a:cs typeface="+mn-cs"/>
              </a:rPr>
              <a:t>A container is defined by its image as well as any configuration options you provide to it when you create or start it. When a container is removed, any changes to its state that are not stored in persistent storage disappear.</a:t>
            </a:r>
          </a:p>
          <a:p>
            <a:endParaRPr lang="en-US" sz="1200" b="0" i="0" kern="1200" cap="all" dirty="0" smtClean="0">
              <a:solidFill>
                <a:schemeClr val="tx1"/>
              </a:solidFill>
              <a:effectLst/>
              <a:latin typeface="+mn-lt"/>
              <a:ea typeface="+mn-ea"/>
              <a:cs typeface="+mn-cs"/>
            </a:endParaRPr>
          </a:p>
          <a:p>
            <a:r>
              <a:rPr lang="en-US" sz="1200" b="0" i="0" kern="1200" cap="all" dirty="0" smtClean="0">
                <a:solidFill>
                  <a:schemeClr val="tx1"/>
                </a:solidFill>
                <a:effectLst/>
                <a:latin typeface="+mn-lt"/>
                <a:ea typeface="+mn-ea"/>
                <a:cs typeface="+mn-cs"/>
              </a:rPr>
              <a:t>SERVICES</a:t>
            </a:r>
          </a:p>
          <a:p>
            <a:r>
              <a:rPr lang="en-US" sz="1200" b="0" i="0" kern="1200" dirty="0" smtClean="0">
                <a:solidFill>
                  <a:schemeClr val="tx1"/>
                </a:solidFill>
                <a:effectLst/>
                <a:latin typeface="+mn-lt"/>
                <a:ea typeface="+mn-ea"/>
                <a:cs typeface="+mn-cs"/>
              </a:rPr>
              <a:t>Services allow you to scale containers across multiple Docker daemons, which all work together as a </a:t>
            </a:r>
            <a:r>
              <a:rPr lang="en-US" sz="1200" b="0" i="1" kern="1200" dirty="0" smtClean="0">
                <a:solidFill>
                  <a:schemeClr val="tx1"/>
                </a:solidFill>
                <a:effectLst/>
                <a:latin typeface="+mn-lt"/>
                <a:ea typeface="+mn-ea"/>
                <a:cs typeface="+mn-cs"/>
              </a:rPr>
              <a:t>swarm</a:t>
            </a:r>
            <a:r>
              <a:rPr lang="en-US" sz="1200" b="0" i="0" kern="1200" dirty="0" smtClean="0">
                <a:solidFill>
                  <a:schemeClr val="tx1"/>
                </a:solidFill>
                <a:effectLst/>
                <a:latin typeface="+mn-lt"/>
                <a:ea typeface="+mn-ea"/>
                <a:cs typeface="+mn-cs"/>
              </a:rPr>
              <a:t> with multiple </a:t>
            </a:r>
            <a:r>
              <a:rPr lang="en-US" sz="1200" b="0" i="1" kern="1200" dirty="0" smtClean="0">
                <a:solidFill>
                  <a:schemeClr val="tx1"/>
                </a:solidFill>
                <a:effectLst/>
                <a:latin typeface="+mn-lt"/>
                <a:ea typeface="+mn-ea"/>
                <a:cs typeface="+mn-cs"/>
              </a:rPr>
              <a:t>managers</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workers</a:t>
            </a:r>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Each member of a swarm is a Docker daemon, and the daemons all communicate using the Docker API. A service allows you to define the desired state, such as the number of replicas of the service that must be available at any given time. By default, the service is load-balanced across all worker nodes. To the consumer, the Docker service appears to be a single application. Docker Engine supports swarm mode in Docker 1.12 and higher.</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EXTRA</a:t>
            </a:r>
            <a:r>
              <a:rPr lang="en-US" sz="1200" b="1" i="0" kern="1200" baseline="0" dirty="0" smtClean="0">
                <a:solidFill>
                  <a:schemeClr val="tx1"/>
                </a:solidFill>
                <a:effectLst/>
                <a:latin typeface="+mn-lt"/>
                <a:ea typeface="+mn-ea"/>
                <a:cs typeface="+mn-cs"/>
              </a:rPr>
              <a:t> - note shared: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command</a:t>
            </a:r>
          </a:p>
          <a:p>
            <a:r>
              <a:rPr lang="en-US" sz="1200" b="0" i="0" kern="1200" dirty="0" smtClean="0">
                <a:solidFill>
                  <a:schemeClr val="tx1"/>
                </a:solidFill>
                <a:effectLst/>
                <a:latin typeface="+mn-lt"/>
                <a:ea typeface="+mn-ea"/>
                <a:cs typeface="+mn-cs"/>
              </a:rPr>
              <a:t>The following command runs an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container, attaches interactively to your local command-line session, and runs /bin/bash.</a:t>
            </a:r>
          </a:p>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-t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/bin/bash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run this command, the following happens (assuming you are using the default registry configuration):</a:t>
            </a:r>
          </a:p>
          <a:p>
            <a:r>
              <a:rPr lang="en-US" sz="1200" b="0" i="0" kern="1200" dirty="0" smtClean="0">
                <a:solidFill>
                  <a:schemeClr val="tx1"/>
                </a:solidFill>
                <a:effectLst/>
                <a:latin typeface="+mn-lt"/>
                <a:ea typeface="+mn-ea"/>
                <a:cs typeface="+mn-cs"/>
              </a:rPr>
              <a:t>1. If you do not have the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image locally, Docker pulls it from your configured registry, as though you had run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pull </a:t>
            </a:r>
            <a:r>
              <a:rPr lang="en-US" sz="1200" b="0" i="0" kern="1200" dirty="0" err="1" smtClean="0">
                <a:solidFill>
                  <a:schemeClr val="tx1"/>
                </a:solidFill>
                <a:effectLst/>
                <a:latin typeface="+mn-lt"/>
                <a:ea typeface="+mn-ea"/>
                <a:cs typeface="+mn-cs"/>
              </a:rPr>
              <a:t>ubuntu</a:t>
            </a:r>
            <a:r>
              <a:rPr lang="en-US" sz="1200" b="0" i="0" kern="1200" dirty="0" smtClean="0">
                <a:solidFill>
                  <a:schemeClr val="tx1"/>
                </a:solidFill>
                <a:effectLst/>
                <a:latin typeface="+mn-lt"/>
                <a:ea typeface="+mn-ea"/>
                <a:cs typeface="+mn-cs"/>
              </a:rPr>
              <a:t> manually.</a:t>
            </a:r>
          </a:p>
          <a:p>
            <a:r>
              <a:rPr lang="en-US" sz="1200" b="0" i="0" kern="1200" dirty="0" smtClean="0">
                <a:solidFill>
                  <a:schemeClr val="tx1"/>
                </a:solidFill>
                <a:effectLst/>
                <a:latin typeface="+mn-lt"/>
                <a:ea typeface="+mn-ea"/>
                <a:cs typeface="+mn-cs"/>
              </a:rPr>
              <a:t>2. Docker creates a new container, as though you had run a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container create command manually.</a:t>
            </a:r>
          </a:p>
          <a:p>
            <a:r>
              <a:rPr lang="en-US" sz="1200" b="0" i="0" kern="1200" dirty="0" smtClean="0">
                <a:solidFill>
                  <a:schemeClr val="tx1"/>
                </a:solidFill>
                <a:effectLst/>
                <a:latin typeface="+mn-lt"/>
                <a:ea typeface="+mn-ea"/>
                <a:cs typeface="+mn-cs"/>
              </a:rPr>
              <a:t>3. Docker allocates a read-write filesystem to the container, as its final layer. This allows a running container to create or modify files and directories in its local filesystem.</a:t>
            </a:r>
          </a:p>
          <a:p>
            <a:r>
              <a:rPr lang="en-US" sz="1200" b="0" i="0" kern="1200" dirty="0" smtClean="0">
                <a:solidFill>
                  <a:schemeClr val="tx1"/>
                </a:solidFill>
                <a:effectLst/>
                <a:latin typeface="+mn-lt"/>
                <a:ea typeface="+mn-ea"/>
                <a:cs typeface="+mn-cs"/>
              </a:rPr>
              <a:t>4. 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r>
              <a:rPr lang="en-US" sz="1200" b="0" i="0" kern="1200" dirty="0" smtClean="0">
                <a:solidFill>
                  <a:schemeClr val="tx1"/>
                </a:solidFill>
                <a:effectLst/>
                <a:latin typeface="+mn-lt"/>
                <a:ea typeface="+mn-ea"/>
                <a:cs typeface="+mn-cs"/>
              </a:rPr>
              <a:t>5. Docker starts the container and executes /bin/bash. Because the container is run interactively and attached to your terminal (due to the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and -t) flags, you can provide input using your keyboard and output is logged to your terminal.</a:t>
            </a:r>
          </a:p>
          <a:p>
            <a:r>
              <a:rPr lang="en-US" sz="1200" b="0" i="0" kern="1200" dirty="0" smtClean="0">
                <a:solidFill>
                  <a:schemeClr val="tx1"/>
                </a:solidFill>
                <a:effectLst/>
                <a:latin typeface="+mn-lt"/>
                <a:ea typeface="+mn-ea"/>
                <a:cs typeface="+mn-cs"/>
              </a:rPr>
              <a:t>6. When you type exit to terminate the /bin/bash command, the container stops but is not removed. You can start it again or remove it.</a:t>
            </a:r>
          </a:p>
          <a:p>
            <a:endParaRPr lang="en-US" sz="1200" b="0" i="0" kern="1200" cap="all"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18</a:t>
            </a:fld>
            <a:endParaRPr lang="en-US" altLang="en-US"/>
          </a:p>
        </p:txBody>
      </p:sp>
    </p:spTree>
    <p:extLst>
      <p:ext uri="{BB962C8B-B14F-4D97-AF65-F5344CB8AC3E}">
        <p14:creationId xmlns:p14="http://schemas.microsoft.com/office/powerpoint/2010/main" val="159650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19</a:t>
            </a:fld>
            <a:endParaRPr lang="en-US" altLang="en-US"/>
          </a:p>
        </p:txBody>
      </p:sp>
    </p:spTree>
    <p:extLst>
      <p:ext uri="{BB962C8B-B14F-4D97-AF65-F5344CB8AC3E}">
        <p14:creationId xmlns:p14="http://schemas.microsoft.com/office/powerpoint/2010/main" val="1167598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a:t>
            </a:r>
            <a:r>
              <a:rPr lang="en-US" baseline="0" dirty="0" smtClean="0"/>
              <a:t> Evolutionary Timeline:</a:t>
            </a:r>
          </a:p>
          <a:p>
            <a:endParaRPr lang="en-US" dirty="0" smtClean="0"/>
          </a:p>
          <a:p>
            <a:r>
              <a:rPr lang="en-US" sz="1200" b="1" i="0" kern="1200" dirty="0" smtClean="0">
                <a:solidFill>
                  <a:schemeClr val="tx1"/>
                </a:solidFill>
                <a:effectLst/>
                <a:latin typeface="+mn-lt"/>
                <a:ea typeface="+mn-ea"/>
                <a:cs typeface="+mn-cs"/>
              </a:rPr>
              <a:t>1979: Unix V7     </a:t>
            </a:r>
          </a:p>
          <a:p>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During the development of Unix V7 in 1979, the </a:t>
            </a:r>
            <a:r>
              <a:rPr lang="en-US" sz="1200" b="0" i="0" u="none" strike="noStrike" kern="1200" dirty="0" smtClean="0">
                <a:solidFill>
                  <a:schemeClr val="tx1"/>
                </a:solidFill>
                <a:effectLst/>
                <a:latin typeface="+mn-lt"/>
                <a:ea typeface="+mn-ea"/>
                <a:cs typeface="+mn-cs"/>
                <a:hlinkClick r:id="rId3"/>
              </a:rPr>
              <a:t>chroot</a:t>
            </a:r>
            <a:r>
              <a:rPr lang="en-US" sz="1200" b="0" i="0" kern="1200" dirty="0" smtClean="0">
                <a:solidFill>
                  <a:schemeClr val="tx1"/>
                </a:solidFill>
                <a:effectLst/>
                <a:latin typeface="+mn-lt"/>
                <a:ea typeface="+mn-ea"/>
                <a:cs typeface="+mn-cs"/>
              </a:rPr>
              <a:t> system call was introduced, changing the root directory of a process and its children to a new location in the filesystem. This advance was the beginning process isolation: segregating file access for each process. </a:t>
            </a:r>
            <a:r>
              <a:rPr lang="en-US" sz="1200" b="0" i="0" kern="1200" dirty="0" err="1" smtClean="0">
                <a:solidFill>
                  <a:schemeClr val="tx1"/>
                </a:solidFill>
                <a:effectLst/>
                <a:latin typeface="+mn-lt"/>
                <a:ea typeface="+mn-ea"/>
                <a:cs typeface="+mn-cs"/>
              </a:rPr>
              <a:t>Chroot</a:t>
            </a:r>
            <a:r>
              <a:rPr lang="en-US" sz="1200" b="0" i="0" kern="1200" dirty="0" smtClean="0">
                <a:solidFill>
                  <a:schemeClr val="tx1"/>
                </a:solidFill>
                <a:effectLst/>
                <a:latin typeface="+mn-lt"/>
                <a:ea typeface="+mn-ea"/>
                <a:cs typeface="+mn-cs"/>
              </a:rPr>
              <a:t> was added to </a:t>
            </a:r>
            <a:r>
              <a:rPr lang="en-US" sz="1200" b="0" i="0" u="none" strike="noStrike" kern="1200" dirty="0" smtClean="0">
                <a:solidFill>
                  <a:schemeClr val="tx1"/>
                </a:solidFill>
                <a:effectLst/>
                <a:latin typeface="+mn-lt"/>
                <a:ea typeface="+mn-ea"/>
                <a:cs typeface="+mn-cs"/>
                <a:hlinkClick r:id="rId4"/>
              </a:rPr>
              <a:t>BSD</a:t>
            </a:r>
            <a:r>
              <a:rPr lang="en-US" sz="1200" b="0" i="0" kern="1200" dirty="0" smtClean="0">
                <a:solidFill>
                  <a:schemeClr val="tx1"/>
                </a:solidFill>
                <a:effectLst/>
                <a:latin typeface="+mn-lt"/>
                <a:ea typeface="+mn-ea"/>
                <a:cs typeface="+mn-cs"/>
              </a:rPr>
              <a:t> in 1982.</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2000: FreeBSD Jails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Flash-forward nearly two decades later to 2000, when a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small shared-environment hosting provider came up with FreeBSD jails to achieve clear-cut separation between its services and those of its customers for security and ease of administration. FreeBSD Jails allows administrators to partition a </a:t>
            </a:r>
            <a:r>
              <a:rPr lang="en-US" sz="1200" b="0" i="0" u="none" strike="noStrike" kern="1200" dirty="0" smtClean="0">
                <a:solidFill>
                  <a:schemeClr val="tx1"/>
                </a:solidFill>
                <a:effectLst/>
                <a:latin typeface="+mn-lt"/>
                <a:ea typeface="+mn-ea"/>
                <a:cs typeface="+mn-cs"/>
                <a:hlinkClick r:id="rId5"/>
              </a:rPr>
              <a:t>FreeBSD</a:t>
            </a:r>
            <a:r>
              <a:rPr lang="en-US" sz="1200" b="0" i="0" kern="1200" dirty="0" smtClean="0">
                <a:solidFill>
                  <a:schemeClr val="tx1"/>
                </a:solidFill>
                <a:effectLst/>
                <a:latin typeface="+mn-lt"/>
                <a:ea typeface="+mn-ea"/>
                <a:cs typeface="+mn-cs"/>
              </a:rPr>
              <a:t> computer system into several independent, smaller systems – called “jails” – with the ability to assign an IP address for each system and configuration.</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2001: Linux </a:t>
            </a:r>
            <a:r>
              <a:rPr lang="en-US" sz="1200" b="1" i="0" kern="1200" dirty="0" err="1" smtClean="0">
                <a:solidFill>
                  <a:schemeClr val="tx1"/>
                </a:solidFill>
                <a:effectLst/>
                <a:latin typeface="+mn-lt"/>
                <a:ea typeface="+mn-ea"/>
                <a:cs typeface="+mn-cs"/>
              </a:rPr>
              <a:t>Vserver</a:t>
            </a:r>
            <a:endParaRPr lang="en-US" sz="1200" b="1"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Like FreeBSD Jails, </a:t>
            </a:r>
            <a:r>
              <a:rPr lang="en-US" sz="1200" b="0" i="0" u="none" strike="noStrike" kern="1200" dirty="0" smtClean="0">
                <a:solidFill>
                  <a:schemeClr val="tx1"/>
                </a:solidFill>
                <a:effectLst/>
                <a:latin typeface="+mn-lt"/>
                <a:ea typeface="+mn-ea"/>
                <a:cs typeface="+mn-cs"/>
                <a:hlinkClick r:id="rId6"/>
              </a:rPr>
              <a:t>Linux VServer</a:t>
            </a:r>
            <a:r>
              <a:rPr lang="en-US" sz="1200" b="0" i="0" kern="1200" dirty="0" smtClean="0">
                <a:solidFill>
                  <a:schemeClr val="tx1"/>
                </a:solidFill>
                <a:effectLst/>
                <a:latin typeface="+mn-lt"/>
                <a:ea typeface="+mn-ea"/>
                <a:cs typeface="+mn-cs"/>
              </a:rPr>
              <a:t> is a jail mechanism that can </a:t>
            </a:r>
            <a:r>
              <a:rPr lang="en-US" sz="1200" b="0" i="0" kern="1200" dirty="0" err="1" smtClean="0">
                <a:solidFill>
                  <a:schemeClr val="tx1"/>
                </a:solidFill>
                <a:effectLst/>
                <a:latin typeface="+mn-lt"/>
                <a:ea typeface="+mn-ea"/>
                <a:cs typeface="+mn-cs"/>
              </a:rPr>
              <a:t>partitionresources</a:t>
            </a:r>
            <a:r>
              <a:rPr lang="en-US" sz="1200" b="0" i="0" kern="1200" dirty="0" smtClean="0">
                <a:solidFill>
                  <a:schemeClr val="tx1"/>
                </a:solidFill>
                <a:effectLst/>
                <a:latin typeface="+mn-lt"/>
                <a:ea typeface="+mn-ea"/>
                <a:cs typeface="+mn-cs"/>
              </a:rPr>
              <a:t> (file systems, network addresses, memory) on a computer system. Introduced in 2001, this operating system virtualization that is implemented by patching the Linux kernel. Experimental patches are still available, but the last stable patch was released in 2006</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2004: Oracle Solaris Containers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2004 Oracle released a </a:t>
            </a:r>
            <a:r>
              <a:rPr lang="en-US" sz="1200" b="0" i="0" u="none" strike="noStrike" kern="1200" dirty="0" smtClean="0">
                <a:solidFill>
                  <a:schemeClr val="tx1"/>
                </a:solidFill>
                <a:effectLst/>
                <a:latin typeface="+mn-lt"/>
                <a:ea typeface="+mn-ea"/>
                <a:cs typeface="+mn-cs"/>
                <a:hlinkClick r:id="rId7"/>
              </a:rPr>
              <a:t>Solaris Container</a:t>
            </a:r>
            <a:r>
              <a:rPr lang="en-US" sz="1200" b="0" i="0" kern="1200" dirty="0" smtClean="0">
                <a:solidFill>
                  <a:schemeClr val="tx1"/>
                </a:solidFill>
                <a:effectLst/>
                <a:latin typeface="+mn-lt"/>
                <a:ea typeface="+mn-ea"/>
                <a:cs typeface="+mn-cs"/>
              </a:rPr>
              <a:t> that combines system resource controls and boundary separation provided by zones, which were able to leverage features like snapshots and cloning from ZFS.</a:t>
            </a:r>
          </a:p>
          <a:p>
            <a:endParaRPr lang="en-US" sz="1200" b="1"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2005:</a:t>
            </a:r>
            <a:r>
              <a:rPr lang="en-US" sz="1200" b="0" i="0" u="none" strike="noStrike" kern="1200" dirty="0" smtClean="0">
                <a:solidFill>
                  <a:schemeClr val="tx1"/>
                </a:solidFill>
                <a:effectLst/>
                <a:latin typeface="+mn-lt"/>
                <a:ea typeface="+mn-ea"/>
                <a:cs typeface="+mn-cs"/>
                <a:hlinkClick r:id="rId8"/>
              </a:rPr>
              <a:t> </a:t>
            </a:r>
            <a:r>
              <a:rPr lang="en-US" sz="1200" b="1" i="0" u="none" strike="noStrike" kern="1200" dirty="0" smtClean="0">
                <a:solidFill>
                  <a:schemeClr val="tx1"/>
                </a:solidFill>
                <a:effectLst/>
                <a:latin typeface="+mn-lt"/>
                <a:ea typeface="+mn-ea"/>
                <a:cs typeface="+mn-cs"/>
                <a:hlinkClick r:id="rId8"/>
              </a:rPr>
              <a:t>Open VZ </a:t>
            </a:r>
            <a:r>
              <a:rPr lang="en-US" sz="1200" b="1" i="0" kern="1200" dirty="0" smtClean="0">
                <a:solidFill>
                  <a:schemeClr val="tx1"/>
                </a:solidFill>
                <a:effectLst/>
                <a:latin typeface="+mn-lt"/>
                <a:ea typeface="+mn-ea"/>
                <a:cs typeface="+mn-cs"/>
              </a:rPr>
              <a:t>(Open </a:t>
            </a:r>
            <a:r>
              <a:rPr lang="en-US" sz="1200" b="1" i="0" kern="1200" dirty="0" err="1" smtClean="0">
                <a:solidFill>
                  <a:schemeClr val="tx1"/>
                </a:solidFill>
                <a:effectLst/>
                <a:latin typeface="+mn-lt"/>
                <a:ea typeface="+mn-ea"/>
                <a:cs typeface="+mn-cs"/>
              </a:rPr>
              <a:t>Virtuzzo</a:t>
            </a:r>
            <a:r>
              <a:rPr lang="en-US" sz="1200" b="1" i="0" kern="1200" dirty="0" smtClean="0">
                <a:solidFill>
                  <a:schemeClr val="tx1"/>
                </a:solidFill>
                <a:effectLst/>
                <a:latin typeface="+mn-lt"/>
                <a:ea typeface="+mn-ea"/>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 an operating system-level virtualization technology for </a:t>
            </a:r>
            <a:r>
              <a:rPr lang="en-US" sz="1200" b="0" i="0" kern="1200" dirty="0" err="1" smtClean="0">
                <a:solidFill>
                  <a:schemeClr val="tx1"/>
                </a:solidFill>
                <a:effectLst/>
                <a:latin typeface="+mn-lt"/>
                <a:ea typeface="+mn-ea"/>
                <a:cs typeface="+mn-cs"/>
              </a:rPr>
              <a:t>Linu</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x which  uses a patched Linux kernel for virtualization, isolation, resource management and </a:t>
            </a:r>
            <a:r>
              <a:rPr lang="en-US" sz="1200" b="0" i="0" kern="1200" dirty="0" err="1" smtClean="0">
                <a:solidFill>
                  <a:schemeClr val="tx1"/>
                </a:solidFill>
                <a:effectLst/>
                <a:latin typeface="+mn-lt"/>
                <a:ea typeface="+mn-ea"/>
                <a:cs typeface="+mn-cs"/>
              </a:rPr>
              <a:t>checkpointing</a:t>
            </a:r>
            <a:r>
              <a:rPr lang="en-US" sz="1200" b="0" i="0" kern="1200" dirty="0" smtClean="0">
                <a:solidFill>
                  <a:schemeClr val="tx1"/>
                </a:solidFill>
                <a:effectLst/>
                <a:latin typeface="+mn-lt"/>
                <a:ea typeface="+mn-ea"/>
                <a:cs typeface="+mn-cs"/>
              </a:rPr>
              <a:t>. The code was not released as part of the official Linux kernel.</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2006: Process Containers</a:t>
            </a: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9"/>
              </a:rPr>
              <a:t>Process Containers</a:t>
            </a:r>
            <a:r>
              <a:rPr lang="en-US" sz="1200" b="0" i="0" kern="1200" dirty="0" smtClean="0">
                <a:solidFill>
                  <a:schemeClr val="tx1"/>
                </a:solidFill>
                <a:effectLst/>
                <a:latin typeface="+mn-lt"/>
                <a:ea typeface="+mn-ea"/>
                <a:cs typeface="+mn-cs"/>
              </a:rPr>
              <a:t> (launched by Google in 2006) was designed for limiting, accounting and isolating resource usage (CPU, memory, disk I/O, network) of a collection of processes. It was renamed “Control Groups (</a:t>
            </a:r>
            <a:r>
              <a:rPr lang="en-US" sz="1200" b="0" i="0" kern="1200" dirty="0" err="1" smtClean="0">
                <a:solidFill>
                  <a:schemeClr val="tx1"/>
                </a:solidFill>
                <a:effectLst/>
                <a:latin typeface="+mn-lt"/>
                <a:ea typeface="+mn-ea"/>
                <a:cs typeface="+mn-cs"/>
              </a:rPr>
              <a:t>cgroups</a:t>
            </a:r>
            <a:r>
              <a:rPr lang="en-US" sz="1200" b="0" i="0" kern="1200" dirty="0" smtClean="0">
                <a:solidFill>
                  <a:schemeClr val="tx1"/>
                </a:solidFill>
                <a:effectLst/>
                <a:latin typeface="+mn-lt"/>
                <a:ea typeface="+mn-ea"/>
                <a:cs typeface="+mn-cs"/>
              </a:rPr>
              <a:t>)” a year later and eventually merged to Linux kernel 2.6.24.</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2008: LXC</a:t>
            </a: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a:rPr>
              <a:t>LXC (LinuX Containers)</a:t>
            </a:r>
            <a:r>
              <a:rPr lang="en-US" sz="1200" b="0" i="0" kern="1200" dirty="0" smtClean="0">
                <a:solidFill>
                  <a:schemeClr val="tx1"/>
                </a:solidFill>
                <a:effectLst/>
                <a:latin typeface="+mn-lt"/>
                <a:ea typeface="+mn-ea"/>
                <a:cs typeface="+mn-cs"/>
              </a:rPr>
              <a:t> was the first, most complete implementation of Linux container manager. It was implemented in 2008 using </a:t>
            </a:r>
            <a:r>
              <a:rPr lang="en-US" sz="1200" b="0" i="0" kern="1200" dirty="0" err="1" smtClean="0">
                <a:solidFill>
                  <a:schemeClr val="tx1"/>
                </a:solidFill>
                <a:effectLst/>
                <a:latin typeface="+mn-lt"/>
                <a:ea typeface="+mn-ea"/>
                <a:cs typeface="+mn-cs"/>
              </a:rPr>
              <a:t>cgroups</a:t>
            </a:r>
            <a:r>
              <a:rPr lang="en-US" sz="1200" b="0" i="0" kern="1200" dirty="0" smtClean="0">
                <a:solidFill>
                  <a:schemeClr val="tx1"/>
                </a:solidFill>
                <a:effectLst/>
                <a:latin typeface="+mn-lt"/>
                <a:ea typeface="+mn-ea"/>
                <a:cs typeface="+mn-cs"/>
              </a:rPr>
              <a:t> and Linux namespaces, and it works on a single Linux kernel without requiring any patches. </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2011: Warden</a:t>
            </a: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CloudFoundry</a:t>
            </a:r>
            <a:r>
              <a:rPr lang="en-US" sz="1200" b="0" i="0" kern="1200" dirty="0" smtClean="0">
                <a:solidFill>
                  <a:schemeClr val="tx1"/>
                </a:solidFill>
                <a:effectLst/>
                <a:latin typeface="+mn-lt"/>
                <a:ea typeface="+mn-ea"/>
                <a:cs typeface="+mn-cs"/>
              </a:rPr>
              <a:t> started Warden in 2011, using LXC in the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early stages and later replacing it with its own implementation. Warden can isolate environments on any operating system, running as a daemon and providing an API for container management. It developed a client-server model to manage a collection of containers across multiple hosts, and Warden includes a service to manage </a:t>
            </a:r>
            <a:r>
              <a:rPr lang="en-US" sz="1200" b="0" i="0" kern="1200" dirty="0" err="1" smtClean="0">
                <a:solidFill>
                  <a:schemeClr val="tx1"/>
                </a:solidFill>
                <a:effectLst/>
                <a:latin typeface="+mn-lt"/>
                <a:ea typeface="+mn-ea"/>
                <a:cs typeface="+mn-cs"/>
              </a:rPr>
              <a:t>cgroups</a:t>
            </a:r>
            <a:r>
              <a:rPr lang="en-US" sz="1200" b="0" i="0" kern="1200" dirty="0" smtClean="0">
                <a:solidFill>
                  <a:schemeClr val="tx1"/>
                </a:solidFill>
                <a:effectLst/>
                <a:latin typeface="+mn-lt"/>
                <a:ea typeface="+mn-ea"/>
                <a:cs typeface="+mn-cs"/>
              </a:rPr>
              <a:t>, namespaces and the process life cycle.</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2013: LMCTFY</a:t>
            </a: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1"/>
              </a:rPr>
              <a:t>Let Me Contain That For You</a:t>
            </a:r>
            <a:r>
              <a:rPr lang="en-US" sz="1200" b="0" i="0" kern="1200" dirty="0" smtClean="0">
                <a:solidFill>
                  <a:schemeClr val="tx1"/>
                </a:solidFill>
                <a:effectLst/>
                <a:latin typeface="+mn-lt"/>
                <a:ea typeface="+mn-ea"/>
                <a:cs typeface="+mn-cs"/>
              </a:rPr>
              <a:t> (LMCTFY) kicked off in 2013 as an open-source version of Google's container stack, providing Linux application containers. Applications can be made “container aware,” creating and managing their own </a:t>
            </a:r>
            <a:r>
              <a:rPr lang="en-US" sz="1200" b="0" i="0" kern="1200" dirty="0" err="1" smtClean="0">
                <a:solidFill>
                  <a:schemeClr val="tx1"/>
                </a:solidFill>
                <a:effectLst/>
                <a:latin typeface="+mn-lt"/>
                <a:ea typeface="+mn-ea"/>
                <a:cs typeface="+mn-cs"/>
              </a:rPr>
              <a:t>subcontainers</a:t>
            </a:r>
            <a:r>
              <a:rPr lang="en-US" sz="1200" b="0" i="0" kern="1200" dirty="0" smtClean="0">
                <a:solidFill>
                  <a:schemeClr val="tx1"/>
                </a:solidFill>
                <a:effectLst/>
                <a:latin typeface="+mn-lt"/>
                <a:ea typeface="+mn-ea"/>
                <a:cs typeface="+mn-cs"/>
              </a:rPr>
              <a:t>. Active deployment in LMCTFY stopped in 2015 after Google started contributing core LMCTFY concepts to </a:t>
            </a:r>
            <a:r>
              <a:rPr lang="en-US" sz="1200" b="0" i="0" kern="1200" dirty="0" err="1" smtClean="0">
                <a:solidFill>
                  <a:schemeClr val="tx1"/>
                </a:solidFill>
                <a:effectLst/>
                <a:latin typeface="+mn-lt"/>
                <a:ea typeface="+mn-ea"/>
                <a:cs typeface="+mn-cs"/>
              </a:rPr>
              <a:t>libcontainer</a:t>
            </a:r>
            <a:r>
              <a:rPr lang="en-US" sz="1200" b="0" i="0" kern="1200" dirty="0" smtClean="0">
                <a:solidFill>
                  <a:schemeClr val="tx1"/>
                </a:solidFill>
                <a:effectLst/>
                <a:latin typeface="+mn-lt"/>
                <a:ea typeface="+mn-ea"/>
                <a:cs typeface="+mn-cs"/>
              </a:rPr>
              <a:t>, which is now part of the </a:t>
            </a:r>
            <a:r>
              <a:rPr lang="en-US" sz="1200" b="0" i="0" u="none" strike="noStrike" kern="1200" dirty="0" smtClean="0">
                <a:solidFill>
                  <a:schemeClr val="tx1"/>
                </a:solidFill>
                <a:effectLst/>
                <a:latin typeface="+mn-lt"/>
                <a:ea typeface="+mn-ea"/>
                <a:cs typeface="+mn-cs"/>
                <a:hlinkClick r:id="rId12"/>
              </a:rPr>
              <a:t>Open Container Foundation</a:t>
            </a:r>
            <a:r>
              <a:rPr lang="en-US" sz="1200" b="0" i="0" kern="1200" dirty="0" smtClean="0">
                <a:solidFill>
                  <a:schemeClr val="tx1"/>
                </a:solidFill>
                <a:effectLst/>
                <a:latin typeface="+mn-lt"/>
                <a:ea typeface="+mn-ea"/>
                <a:cs typeface="+mn-cs"/>
              </a:rPr>
              <a: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2013: Docker and the Future</a:t>
            </a:r>
            <a:endParaRPr lang="en-US" sz="1200" b="0"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That’s my (not so brief) summation of the pre-Docker container landscape. All those iterations had their adopters and devotees, but when Docker emerged in 2013, containers exploded in popularity. It’s no coincidence the growth of Docker and container use goes hand-in-hand.</a:t>
            </a:r>
          </a:p>
          <a:p>
            <a:r>
              <a:rPr lang="en-US" sz="1200" b="0" i="0" kern="1200" dirty="0" smtClean="0">
                <a:solidFill>
                  <a:schemeClr val="tx1"/>
                </a:solidFill>
                <a:effectLst/>
                <a:latin typeface="+mn-lt"/>
                <a:ea typeface="+mn-ea"/>
                <a:cs typeface="+mn-cs"/>
              </a:rPr>
              <a:t>Just as Warden did, Docker also used LXC in its initial stages and later replaced that container manager with its own library, </a:t>
            </a:r>
            <a:r>
              <a:rPr lang="en-US" sz="1200" b="0" i="0" kern="1200" dirty="0" err="1" smtClean="0">
                <a:solidFill>
                  <a:schemeClr val="tx1"/>
                </a:solidFill>
                <a:effectLst/>
                <a:latin typeface="+mn-lt"/>
                <a:ea typeface="+mn-ea"/>
                <a:cs typeface="+mn-cs"/>
              </a:rPr>
              <a:t>libcontainer</a:t>
            </a:r>
            <a:r>
              <a:rPr lang="en-US" sz="1200" b="0" i="0" kern="1200" dirty="0" smtClean="0">
                <a:solidFill>
                  <a:schemeClr val="tx1"/>
                </a:solidFill>
                <a:effectLst/>
                <a:latin typeface="+mn-lt"/>
                <a:ea typeface="+mn-ea"/>
                <a:cs typeface="+mn-cs"/>
              </a:rPr>
              <a:t>. But I’ve no doubt that Docker separated itself from the pack by offering an entire ecosystem for </a:t>
            </a:r>
            <a:r>
              <a:rPr lang="en-US" sz="1200" b="0" i="0" u="none" strike="noStrike" kern="1200" dirty="0" smtClean="0">
                <a:solidFill>
                  <a:schemeClr val="tx1"/>
                </a:solidFill>
                <a:effectLst/>
                <a:latin typeface="+mn-lt"/>
                <a:ea typeface="+mn-ea"/>
                <a:cs typeface="+mn-cs"/>
                <a:hlinkClick r:id="rId13"/>
              </a:rPr>
              <a:t>container management</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With Docker, developers can create and run application containers quickly. And with the release of </a:t>
            </a:r>
            <a:r>
              <a:rPr lang="en-US" sz="1200" b="0" i="0" u="none" strike="noStrike" kern="1200" dirty="0" smtClean="0">
                <a:solidFill>
                  <a:schemeClr val="tx1"/>
                </a:solidFill>
                <a:effectLst/>
                <a:latin typeface="+mn-lt"/>
                <a:ea typeface="+mn-ea"/>
                <a:cs typeface="+mn-cs"/>
                <a:hlinkClick r:id="rId14"/>
              </a:rPr>
              <a:t>Docker Hub</a:t>
            </a:r>
            <a:r>
              <a:rPr lang="en-US" sz="1200" b="0" i="0" kern="1200" dirty="0" smtClean="0">
                <a:solidFill>
                  <a:schemeClr val="tx1"/>
                </a:solidFill>
                <a:effectLst/>
                <a:latin typeface="+mn-lt"/>
                <a:ea typeface="+mn-ea"/>
                <a:cs typeface="+mn-cs"/>
              </a:rPr>
              <a:t>, developers can download and run application containers even faster.</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Within only 3 years, I, like countless others find it difficult to imagine a </a:t>
            </a:r>
            <a:r>
              <a:rPr lang="en-US" sz="1200" b="0" i="0" kern="1200" dirty="0" err="1" smtClean="0">
                <a:solidFill>
                  <a:schemeClr val="tx1"/>
                </a:solidFill>
                <a:effectLst/>
                <a:latin typeface="+mn-lt"/>
                <a:ea typeface="+mn-ea"/>
                <a:cs typeface="+mn-cs"/>
              </a:rPr>
              <a:t>devops</a:t>
            </a:r>
            <a:r>
              <a:rPr lang="en-US" sz="1200" b="0" i="0" kern="1200" dirty="0" smtClean="0">
                <a:solidFill>
                  <a:schemeClr val="tx1"/>
                </a:solidFill>
                <a:effectLst/>
                <a:latin typeface="+mn-lt"/>
                <a:ea typeface="+mn-ea"/>
                <a:cs typeface="+mn-cs"/>
              </a:rPr>
              <a:t> life without the Docker eco-system. I’m loving being a part of of its growth journey and find developing a security product integral to its ecosystem an eye opener on many levels.</a:t>
            </a:r>
          </a:p>
          <a:p>
            <a:r>
              <a:rPr lang="en-US" sz="1200" b="0" i="0" kern="1200" dirty="0" smtClean="0">
                <a:solidFill>
                  <a:schemeClr val="tx1"/>
                </a:solidFill>
                <a:effectLst/>
                <a:latin typeface="+mn-lt"/>
                <a:ea typeface="+mn-ea"/>
                <a:cs typeface="+mn-cs"/>
              </a:rPr>
              <a:t>Of course, Docker is not alone in this future of containers. In February, CoreOS launched </a:t>
            </a:r>
            <a:r>
              <a:rPr lang="en-US" sz="1200" b="0" i="0" kern="1200" dirty="0" err="1" smtClean="0">
                <a:solidFill>
                  <a:schemeClr val="tx1"/>
                </a:solidFill>
                <a:effectLst/>
                <a:latin typeface="+mn-lt"/>
                <a:ea typeface="+mn-ea"/>
                <a:cs typeface="+mn-cs"/>
              </a:rPr>
              <a:t>rkt</a:t>
            </a:r>
            <a:r>
              <a:rPr lang="en-US" sz="1200" b="0" i="0" kern="1200" dirty="0" smtClean="0">
                <a:solidFill>
                  <a:schemeClr val="tx1"/>
                </a:solidFill>
                <a:effectLst/>
                <a:latin typeface="+mn-lt"/>
                <a:ea typeface="+mn-ea"/>
                <a:cs typeface="+mn-cs"/>
              </a:rPr>
              <a:t> (that’s “rocket” if you want to spell it out) with the intent of becoming a credible alternative to Docker. As </a:t>
            </a:r>
            <a:r>
              <a:rPr lang="en-US" sz="1200" b="0" i="1" u="none" strike="noStrike" kern="1200" dirty="0" smtClean="0">
                <a:solidFill>
                  <a:schemeClr val="tx1"/>
                </a:solidFill>
                <a:effectLst/>
                <a:latin typeface="+mn-lt"/>
                <a:ea typeface="+mn-ea"/>
                <a:cs typeface="+mn-cs"/>
                <a:hlinkClick r:id="rId15"/>
              </a:rPr>
              <a:t>InfoWorld </a:t>
            </a:r>
            <a:r>
              <a:rPr lang="en-US" sz="1200" b="0" i="0" u="none" strike="noStrike" kern="1200" dirty="0" smtClean="0">
                <a:solidFill>
                  <a:schemeClr val="tx1"/>
                </a:solidFill>
                <a:effectLst/>
                <a:latin typeface="+mn-lt"/>
                <a:ea typeface="+mn-ea"/>
                <a:cs typeface="+mn-cs"/>
                <a:hlinkClick r:id="rId15"/>
              </a:rPr>
              <a:t>succinctly put it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rkt</a:t>
            </a:r>
            <a:r>
              <a:rPr lang="en-US" sz="1200" b="0" i="0" kern="1200" dirty="0" smtClean="0">
                <a:solidFill>
                  <a:schemeClr val="tx1"/>
                </a:solidFill>
                <a:effectLst/>
                <a:latin typeface="+mn-lt"/>
                <a:ea typeface="+mn-ea"/>
                <a:cs typeface="+mn-cs"/>
              </a:rPr>
              <a:t> intends to do the same tasks as Docker but do them better when they can.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20</a:t>
            </a:fld>
            <a:endParaRPr lang="en-US" altLang="en-US"/>
          </a:p>
        </p:txBody>
      </p:sp>
    </p:spTree>
    <p:extLst>
      <p:ext uri="{BB962C8B-B14F-4D97-AF65-F5344CB8AC3E}">
        <p14:creationId xmlns:p14="http://schemas.microsoft.com/office/powerpoint/2010/main" val="182036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 is a mindset, a way of thinking, </a:t>
            </a:r>
          </a:p>
          <a:p>
            <a:r>
              <a:rPr lang="en-US" dirty="0" smtClean="0"/>
              <a:t>versus a set of processes implemented in a specific way. </a:t>
            </a:r>
          </a:p>
          <a:p>
            <a:endParaRPr lang="en-US" dirty="0" smtClean="0"/>
          </a:p>
          <a:p>
            <a:r>
              <a:rPr lang="en-US" dirty="0" smtClean="0"/>
              <a:t>The goal of all DevOps organizations are the same: </a:t>
            </a:r>
          </a:p>
          <a:p>
            <a:r>
              <a:rPr lang="en-US" dirty="0" smtClean="0"/>
              <a:t>to improve the quality and speed at which innovation is delivered. </a:t>
            </a:r>
          </a:p>
          <a:p>
            <a:endParaRPr lang="en-US" dirty="0" smtClean="0"/>
          </a:p>
          <a:p>
            <a:r>
              <a:rPr lang="en-US" b="1" dirty="0" smtClean="0"/>
              <a:t>SHARE:</a:t>
            </a:r>
          </a:p>
          <a:p>
            <a:r>
              <a:rPr lang="en-US" dirty="0" smtClean="0"/>
              <a:t>What began an experiment has transformed into a movement </a:t>
            </a:r>
          </a:p>
          <a:p>
            <a:r>
              <a:rPr lang="en-US" dirty="0" smtClean="0"/>
              <a:t>to bring together software development and the operations to run the software closer together. </a:t>
            </a:r>
          </a:p>
          <a:p>
            <a:r>
              <a:rPr lang="en-US" dirty="0" smtClean="0"/>
              <a:t>Over the years, industry leaders and DevOps practitioners have come together to identify patterns and best practices so that successful methods are shared to the next wave of DevOps practitioners. </a:t>
            </a:r>
          </a:p>
          <a:p>
            <a:endParaRPr lang="en-US" dirty="0" smtClean="0"/>
          </a:p>
          <a:p>
            <a:r>
              <a:rPr lang="en-US" b="1" dirty="0" smtClean="0"/>
              <a:t>SOURCE</a:t>
            </a:r>
            <a:r>
              <a:rPr lang="en-US" dirty="0" smtClean="0"/>
              <a:t>: https://</a:t>
            </a:r>
            <a:r>
              <a:rPr lang="en-US" dirty="0" err="1" smtClean="0"/>
              <a:t>www.docker.com</a:t>
            </a:r>
            <a:r>
              <a:rPr lang="en-US" dirty="0" smtClean="0"/>
              <a:t>/sites/default/files/WP_Docker%20and%20the%203%20ways%20devops_07.31.2015%20%281%29.pdf</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a:t>
            </a:fld>
            <a:endParaRPr lang="en-US" altLang="en-US"/>
          </a:p>
        </p:txBody>
      </p:sp>
    </p:spTree>
    <p:extLst>
      <p:ext uri="{BB962C8B-B14F-4D97-AF65-F5344CB8AC3E}">
        <p14:creationId xmlns:p14="http://schemas.microsoft.com/office/powerpoint/2010/main" val="140319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underlying technology</a:t>
            </a:r>
          </a:p>
          <a:p>
            <a:r>
              <a:rPr lang="en-US" sz="1200" b="0" i="0" kern="1200" dirty="0" smtClean="0">
                <a:solidFill>
                  <a:schemeClr val="tx1"/>
                </a:solidFill>
                <a:effectLst/>
                <a:latin typeface="+mn-lt"/>
                <a:ea typeface="+mn-ea"/>
                <a:cs typeface="+mn-cs"/>
              </a:rPr>
              <a:t>Docker is written in </a:t>
            </a:r>
            <a:r>
              <a:rPr lang="en-US" sz="1200" b="0" i="0" u="none" strike="noStrike" kern="1200" dirty="0" smtClean="0">
                <a:solidFill>
                  <a:schemeClr val="tx1"/>
                </a:solidFill>
                <a:effectLst/>
                <a:latin typeface="+mn-lt"/>
                <a:ea typeface="+mn-ea"/>
                <a:cs typeface="+mn-cs"/>
                <a:hlinkClick r:id="rId3"/>
              </a:rPr>
              <a:t>Go</a:t>
            </a:r>
            <a:r>
              <a:rPr lang="en-US" sz="1200" b="0" i="0" kern="1200" dirty="0" smtClean="0">
                <a:solidFill>
                  <a:schemeClr val="tx1"/>
                </a:solidFill>
                <a:effectLst/>
                <a:latin typeface="+mn-lt"/>
                <a:ea typeface="+mn-ea"/>
                <a:cs typeface="+mn-cs"/>
              </a:rPr>
              <a:t> and takes advantage of several features of the Linux kernel to deliver its functionality.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Namespaces</a:t>
            </a:r>
          </a:p>
          <a:p>
            <a:r>
              <a:rPr lang="en-US" sz="1200" b="0" i="0" kern="1200" dirty="0" smtClean="0">
                <a:solidFill>
                  <a:schemeClr val="tx1"/>
                </a:solidFill>
                <a:effectLst/>
                <a:latin typeface="+mn-lt"/>
                <a:ea typeface="+mn-ea"/>
                <a:cs typeface="+mn-cs"/>
              </a:rPr>
              <a:t>Docker uses a technology called namespaces to provide the isolated workspace called the </a:t>
            </a:r>
            <a:r>
              <a:rPr lang="en-US" sz="1200" b="0" i="1" kern="1200" dirty="0" smtClean="0">
                <a:solidFill>
                  <a:schemeClr val="tx1"/>
                </a:solidFill>
                <a:effectLst/>
                <a:latin typeface="+mn-lt"/>
                <a:ea typeface="+mn-ea"/>
                <a:cs typeface="+mn-cs"/>
              </a:rPr>
              <a:t>container</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you run a container, Docker creates a set of </a:t>
            </a:r>
            <a:r>
              <a:rPr lang="en-US" sz="1200" b="0" i="1" kern="1200" dirty="0" smtClean="0">
                <a:solidFill>
                  <a:schemeClr val="tx1"/>
                </a:solidFill>
                <a:effectLst/>
                <a:latin typeface="+mn-lt"/>
                <a:ea typeface="+mn-ea"/>
                <a:cs typeface="+mn-cs"/>
              </a:rPr>
              <a:t>namespaces</a:t>
            </a:r>
            <a:r>
              <a:rPr lang="en-US" sz="1200" b="0" i="0" kern="1200" dirty="0" smtClean="0">
                <a:solidFill>
                  <a:schemeClr val="tx1"/>
                </a:solidFill>
                <a:effectLst/>
                <a:latin typeface="+mn-lt"/>
                <a:ea typeface="+mn-ea"/>
                <a:cs typeface="+mn-cs"/>
              </a:rPr>
              <a:t> for that container.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namespaces provide a layer of isolation.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Each aspect of a container runs in a separate namespace and its access is limited to that namespace.</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21</a:t>
            </a:fld>
            <a:endParaRPr lang="en-US" altLang="en-US"/>
          </a:p>
        </p:txBody>
      </p:sp>
    </p:spTree>
    <p:extLst>
      <p:ext uri="{BB962C8B-B14F-4D97-AF65-F5344CB8AC3E}">
        <p14:creationId xmlns:p14="http://schemas.microsoft.com/office/powerpoint/2010/main" val="1287634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Kernel namespaces</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Docker containers are very similar to LXC containers, and they have similar security features. When you start a container with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behind the scenes Docker creates a set of namespaces and control groups for the container.</a:t>
            </a:r>
          </a:p>
          <a:p>
            <a:r>
              <a:rPr lang="en-US" sz="1200" b="1" i="0" kern="1200" dirty="0" smtClean="0">
                <a:solidFill>
                  <a:schemeClr val="tx1"/>
                </a:solidFill>
                <a:effectLst/>
                <a:latin typeface="+mn-lt"/>
                <a:ea typeface="+mn-ea"/>
                <a:cs typeface="+mn-cs"/>
              </a:rPr>
              <a:t>Namespaces provide the first and most straightforward form of isolation</a:t>
            </a:r>
            <a:r>
              <a:rPr lang="en-US" sz="1200" b="0" i="0" kern="1200" dirty="0" smtClean="0">
                <a:solidFill>
                  <a:schemeClr val="tx1"/>
                </a:solidFill>
                <a:effectLst/>
                <a:latin typeface="+mn-lt"/>
                <a:ea typeface="+mn-ea"/>
                <a:cs typeface="+mn-cs"/>
              </a:rPr>
              <a:t>: processes running within a container cannot see, and even less affect, processes running in another container, or in the host system.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23</a:t>
            </a:fld>
            <a:endParaRPr lang="en-US" altLang="en-US"/>
          </a:p>
        </p:txBody>
      </p:sp>
    </p:spTree>
    <p:extLst>
      <p:ext uri="{BB962C8B-B14F-4D97-AF65-F5344CB8AC3E}">
        <p14:creationId xmlns:p14="http://schemas.microsoft.com/office/powerpoint/2010/main" val="95387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Control groups</a:t>
            </a:r>
          </a:p>
          <a:p>
            <a:r>
              <a:rPr lang="en-US" sz="1200" b="0" i="0" kern="1200" dirty="0" smtClean="0">
                <a:solidFill>
                  <a:schemeClr val="tx1"/>
                </a:solidFill>
                <a:effectLst/>
                <a:latin typeface="+mn-lt"/>
                <a:ea typeface="+mn-ea"/>
                <a:cs typeface="+mn-cs"/>
              </a:rPr>
              <a:t>Docker Engine on Linux also relies on another technology called </a:t>
            </a:r>
            <a:r>
              <a:rPr lang="en-US" sz="1200" b="0" i="1" kern="1200" dirty="0" smtClean="0">
                <a:solidFill>
                  <a:schemeClr val="tx1"/>
                </a:solidFill>
                <a:effectLst/>
                <a:latin typeface="+mn-lt"/>
                <a:ea typeface="+mn-ea"/>
                <a:cs typeface="+mn-cs"/>
              </a:rPr>
              <a:t>control groups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cgroups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cgroup</a:t>
            </a:r>
            <a:r>
              <a:rPr lang="en-US" sz="1200" b="0" i="0" kern="1200" dirty="0" smtClean="0">
                <a:solidFill>
                  <a:schemeClr val="tx1"/>
                </a:solidFill>
                <a:effectLst/>
                <a:latin typeface="+mn-lt"/>
                <a:ea typeface="+mn-ea"/>
                <a:cs typeface="+mn-cs"/>
              </a:rPr>
              <a:t> limits an application to a specific set of resources.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Control groups allow Docker Engine to share available hardware resources to containers and optionally enforce limits and constraints.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example, you can limit the memory available to a specific container.</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24</a:t>
            </a:fld>
            <a:endParaRPr lang="en-US" altLang="en-US"/>
          </a:p>
        </p:txBody>
      </p:sp>
    </p:spTree>
    <p:extLst>
      <p:ext uri="{BB962C8B-B14F-4D97-AF65-F5344CB8AC3E}">
        <p14:creationId xmlns:p14="http://schemas.microsoft.com/office/powerpoint/2010/main" val="1597609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Control groups</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Control Groups are another key component of Linux Containers. </a:t>
            </a:r>
          </a:p>
          <a:p>
            <a:r>
              <a:rPr lang="en-US" sz="1200" b="0" i="0" kern="1200" dirty="0" smtClean="0">
                <a:solidFill>
                  <a:schemeClr val="tx1"/>
                </a:solidFill>
                <a:effectLst/>
                <a:latin typeface="+mn-lt"/>
                <a:ea typeface="+mn-ea"/>
                <a:cs typeface="+mn-cs"/>
              </a:rPr>
              <a:t>They implement resource accounting and limiting. </a:t>
            </a:r>
          </a:p>
          <a:p>
            <a:r>
              <a:rPr lang="en-US" sz="1200" b="0" i="0" kern="1200" dirty="0" smtClean="0">
                <a:solidFill>
                  <a:schemeClr val="tx1"/>
                </a:solidFill>
                <a:effectLst/>
                <a:latin typeface="+mn-lt"/>
                <a:ea typeface="+mn-ea"/>
                <a:cs typeface="+mn-cs"/>
              </a:rPr>
              <a:t>They provide many useful metrics, but they also help ensure that each container gets its fair share of memory, CPU, disk I/O; and, more importantly, that a single container cannot bring the system down by exhausting one of those resources.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while they do not play a role in preventing one container from accessing or affecting the data and processes of another container, they are essential to fend off some denial-of-service attacks. They are particularly important on multi-tenant platforms, like public and private PaaS, to guarantee a consistent uptime (and performance) even when some applications start to misbehave.</a:t>
            </a:r>
          </a:p>
          <a:p>
            <a:r>
              <a:rPr lang="en-US" sz="1200" b="0" i="0" kern="1200" dirty="0" smtClean="0">
                <a:solidFill>
                  <a:schemeClr val="tx1"/>
                </a:solidFill>
                <a:effectLst/>
                <a:latin typeface="+mn-lt"/>
                <a:ea typeface="+mn-ea"/>
                <a:cs typeface="+mn-cs"/>
              </a:rPr>
              <a:t>Control Groups have been around for a while as well: the code was started in 2006, and initially merged in kernel 2.6.24.</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25</a:t>
            </a:fld>
            <a:endParaRPr lang="en-US" altLang="en-US"/>
          </a:p>
        </p:txBody>
      </p:sp>
    </p:spTree>
    <p:extLst>
      <p:ext uri="{BB962C8B-B14F-4D97-AF65-F5344CB8AC3E}">
        <p14:creationId xmlns:p14="http://schemas.microsoft.com/office/powerpoint/2010/main" val="1529704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Union file systems</a:t>
            </a:r>
          </a:p>
          <a:p>
            <a:r>
              <a:rPr lang="en-US" sz="1200" b="0" i="0" kern="1200" dirty="0" smtClean="0">
                <a:solidFill>
                  <a:schemeClr val="tx1"/>
                </a:solidFill>
                <a:effectLst/>
                <a:latin typeface="+mn-lt"/>
                <a:ea typeface="+mn-ea"/>
                <a:cs typeface="+mn-cs"/>
              </a:rPr>
              <a:t>Union file systems, or </a:t>
            </a:r>
            <a:r>
              <a:rPr lang="en-US" sz="1200" b="0" i="0" kern="1200" dirty="0" err="1" smtClean="0">
                <a:solidFill>
                  <a:schemeClr val="tx1"/>
                </a:solidFill>
                <a:effectLst/>
                <a:latin typeface="+mn-lt"/>
                <a:ea typeface="+mn-ea"/>
                <a:cs typeface="+mn-cs"/>
              </a:rPr>
              <a:t>UnionFS</a:t>
            </a:r>
            <a:r>
              <a:rPr lang="en-US" sz="1200" b="0" i="0" kern="1200" dirty="0" smtClean="0">
                <a:solidFill>
                  <a:schemeClr val="tx1"/>
                </a:solidFill>
                <a:effectLst/>
                <a:latin typeface="+mn-lt"/>
                <a:ea typeface="+mn-ea"/>
                <a:cs typeface="+mn-cs"/>
              </a:rPr>
              <a:t>, are file systems that operate by creating layers, making them very lightweight and fast.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Engine uses </a:t>
            </a:r>
            <a:r>
              <a:rPr lang="en-US" sz="1200" b="0" i="0" kern="1200" dirty="0" err="1" smtClean="0">
                <a:solidFill>
                  <a:schemeClr val="tx1"/>
                </a:solidFill>
                <a:effectLst/>
                <a:latin typeface="+mn-lt"/>
                <a:ea typeface="+mn-ea"/>
                <a:cs typeface="+mn-cs"/>
              </a:rPr>
              <a:t>UnionFS</a:t>
            </a:r>
            <a:r>
              <a:rPr lang="en-US" sz="1200" b="0" i="0" kern="1200" dirty="0" smtClean="0">
                <a:solidFill>
                  <a:schemeClr val="tx1"/>
                </a:solidFill>
                <a:effectLst/>
                <a:latin typeface="+mn-lt"/>
                <a:ea typeface="+mn-ea"/>
                <a:cs typeface="+mn-cs"/>
              </a:rPr>
              <a:t> to provide the building blocks for containers.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Engine can use multiple </a:t>
            </a:r>
            <a:r>
              <a:rPr lang="en-US" sz="1200" b="0" i="0" kern="1200" dirty="0" err="1" smtClean="0">
                <a:solidFill>
                  <a:schemeClr val="tx1"/>
                </a:solidFill>
                <a:effectLst/>
                <a:latin typeface="+mn-lt"/>
                <a:ea typeface="+mn-ea"/>
                <a:cs typeface="+mn-cs"/>
              </a:rPr>
              <a:t>UnionFS</a:t>
            </a:r>
            <a:r>
              <a:rPr lang="en-US" sz="1200" b="0" i="0" kern="1200" dirty="0" smtClean="0">
                <a:solidFill>
                  <a:schemeClr val="tx1"/>
                </a:solidFill>
                <a:effectLst/>
                <a:latin typeface="+mn-lt"/>
                <a:ea typeface="+mn-ea"/>
                <a:cs typeface="+mn-cs"/>
              </a:rPr>
              <a:t> variants, including AUFS, </a:t>
            </a:r>
            <a:r>
              <a:rPr lang="en-US" sz="1200" b="0" i="0" kern="1200" dirty="0" err="1" smtClean="0">
                <a:solidFill>
                  <a:schemeClr val="tx1"/>
                </a:solidFill>
                <a:effectLst/>
                <a:latin typeface="+mn-lt"/>
                <a:ea typeface="+mn-ea"/>
                <a:cs typeface="+mn-cs"/>
              </a:rPr>
              <a:t>btrfs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vfs</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DeviceMapper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Container format</a:t>
            </a:r>
          </a:p>
          <a:p>
            <a:r>
              <a:rPr lang="en-US" sz="1200" b="0" i="0" kern="1200" dirty="0" smtClean="0">
                <a:solidFill>
                  <a:schemeClr val="tx1"/>
                </a:solidFill>
                <a:effectLst/>
                <a:latin typeface="+mn-lt"/>
                <a:ea typeface="+mn-ea"/>
                <a:cs typeface="+mn-cs"/>
              </a:rPr>
              <a:t>Docker Engine combines the namespaces, control groups, and </a:t>
            </a:r>
            <a:r>
              <a:rPr lang="en-US" sz="1200" b="0" i="0" kern="1200" dirty="0" err="1" smtClean="0">
                <a:solidFill>
                  <a:schemeClr val="tx1"/>
                </a:solidFill>
                <a:effectLst/>
                <a:latin typeface="+mn-lt"/>
                <a:ea typeface="+mn-ea"/>
                <a:cs typeface="+mn-cs"/>
              </a:rPr>
              <a:t>UnionFS</a:t>
            </a:r>
            <a:r>
              <a:rPr lang="en-US" sz="1200" b="0" i="0" kern="1200" dirty="0" smtClean="0">
                <a:solidFill>
                  <a:schemeClr val="tx1"/>
                </a:solidFill>
                <a:effectLst/>
                <a:latin typeface="+mn-lt"/>
                <a:ea typeface="+mn-ea"/>
                <a:cs typeface="+mn-cs"/>
              </a:rPr>
              <a:t> into a wrapper called a container format.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default container format is </a:t>
            </a:r>
            <a:r>
              <a:rPr lang="en-US" sz="1200" b="0" i="0" kern="1200" dirty="0" err="1" smtClean="0">
                <a:solidFill>
                  <a:schemeClr val="tx1"/>
                </a:solidFill>
                <a:effectLst/>
                <a:latin typeface="+mn-lt"/>
                <a:ea typeface="+mn-ea"/>
                <a:cs typeface="+mn-cs"/>
              </a:rPr>
              <a:t>libcontainer</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In the future, Docker may support other container formats by integrating with technologies such as BSD Jails or Solaris Zones.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27</a:t>
            </a:fld>
            <a:endParaRPr lang="en-US" altLang="en-US"/>
          </a:p>
        </p:txBody>
      </p:sp>
    </p:spTree>
    <p:extLst>
      <p:ext uri="{BB962C8B-B14F-4D97-AF65-F5344CB8AC3E}">
        <p14:creationId xmlns:p14="http://schemas.microsoft.com/office/powerpoint/2010/main" val="70061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Linux kernel capabilities</a:t>
            </a:r>
          </a:p>
          <a:p>
            <a:r>
              <a:rPr lang="en-US" sz="1200" b="0" i="0" kern="1200" dirty="0" smtClean="0">
                <a:solidFill>
                  <a:schemeClr val="tx1"/>
                </a:solidFill>
                <a:effectLst/>
                <a:latin typeface="+mn-lt"/>
                <a:ea typeface="+mn-ea"/>
                <a:cs typeface="+mn-cs"/>
              </a:rPr>
              <a:t>By default, Docker starts containers with a restricted set of capabilities. What does that mean?</a:t>
            </a:r>
          </a:p>
          <a:p>
            <a:r>
              <a:rPr lang="en-US" sz="1200" b="0" i="0" kern="1200" dirty="0" smtClean="0">
                <a:solidFill>
                  <a:schemeClr val="tx1"/>
                </a:solidFill>
                <a:effectLst/>
                <a:latin typeface="+mn-lt"/>
                <a:ea typeface="+mn-ea"/>
                <a:cs typeface="+mn-cs"/>
              </a:rPr>
              <a:t>Capabilities turn the binary “root/non-root” dichotomy into a fine-grained access control system. Processes (like web servers) that just need to bind on a port below 1024 do not have to run as root: they can just be granted the </a:t>
            </a:r>
            <a:r>
              <a:rPr lang="en-US" sz="1200" b="0" i="0" kern="1200" dirty="0" err="1" smtClean="0">
                <a:solidFill>
                  <a:schemeClr val="tx1"/>
                </a:solidFill>
                <a:effectLst/>
                <a:latin typeface="+mn-lt"/>
                <a:ea typeface="+mn-ea"/>
                <a:cs typeface="+mn-cs"/>
              </a:rPr>
              <a:t>net_bind_service</a:t>
            </a:r>
            <a:r>
              <a:rPr lang="en-US" sz="1200" b="0" i="0" kern="1200" dirty="0" smtClean="0">
                <a:solidFill>
                  <a:schemeClr val="tx1"/>
                </a:solidFill>
                <a:effectLst/>
                <a:latin typeface="+mn-lt"/>
                <a:ea typeface="+mn-ea"/>
                <a:cs typeface="+mn-cs"/>
              </a:rPr>
              <a:t> capability instead. And there are many other capabilities, for almost all the specific areas where root privileges are usually needed.</a:t>
            </a:r>
          </a:p>
          <a:p>
            <a:r>
              <a:rPr lang="en-US" sz="1200" b="0" i="0" kern="1200" dirty="0" smtClean="0">
                <a:solidFill>
                  <a:schemeClr val="tx1"/>
                </a:solidFill>
                <a:effectLst/>
                <a:latin typeface="+mn-lt"/>
                <a:ea typeface="+mn-ea"/>
                <a:cs typeface="+mn-cs"/>
              </a:rPr>
              <a:t>This means a lot for container security; let’s see why!</a:t>
            </a:r>
          </a:p>
          <a:p>
            <a:r>
              <a:rPr lang="en-US" sz="1200" b="0" i="0" kern="1200" dirty="0" smtClean="0">
                <a:solidFill>
                  <a:schemeClr val="tx1"/>
                </a:solidFill>
                <a:effectLst/>
                <a:latin typeface="+mn-lt"/>
                <a:ea typeface="+mn-ea"/>
                <a:cs typeface="+mn-cs"/>
              </a:rPr>
              <a:t>Your average server (bare metal or virtual machine) needs to run a bunch of processes as root. Those typically include SSH, </a:t>
            </a:r>
            <a:r>
              <a:rPr lang="en-US" sz="1200" b="0" i="0" kern="1200" dirty="0" err="1" smtClean="0">
                <a:solidFill>
                  <a:schemeClr val="tx1"/>
                </a:solidFill>
                <a:effectLst/>
                <a:latin typeface="+mn-lt"/>
                <a:ea typeface="+mn-ea"/>
                <a:cs typeface="+mn-cs"/>
              </a:rPr>
              <a:t>cron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syslogd</a:t>
            </a:r>
            <a:r>
              <a:rPr lang="en-US" sz="1200" b="0" i="0" kern="1200" dirty="0" smtClean="0">
                <a:solidFill>
                  <a:schemeClr val="tx1"/>
                </a:solidFill>
                <a:effectLst/>
                <a:latin typeface="+mn-lt"/>
                <a:ea typeface="+mn-ea"/>
                <a:cs typeface="+mn-cs"/>
              </a:rPr>
              <a:t>; hardware management tools (e.g., load modules), network configuration tools (e.g., to handle DHCP, WPA, or VPNs), and much more. A container is very different, because almost all of those tasks are handled by the infrastructure around the container:</a:t>
            </a:r>
          </a:p>
          <a:p>
            <a:r>
              <a:rPr lang="en-US" sz="1200" b="0" i="0" kern="1200" dirty="0" smtClean="0">
                <a:solidFill>
                  <a:schemeClr val="tx1"/>
                </a:solidFill>
                <a:effectLst/>
                <a:latin typeface="+mn-lt"/>
                <a:ea typeface="+mn-ea"/>
                <a:cs typeface="+mn-cs"/>
              </a:rPr>
              <a:t>SSH access will typically be managed by a single server running on the Docker host;</a:t>
            </a:r>
          </a:p>
          <a:p>
            <a:r>
              <a:rPr lang="en-US" sz="1200" b="0" i="0" kern="1200" dirty="0" err="1" smtClean="0">
                <a:solidFill>
                  <a:schemeClr val="tx1"/>
                </a:solidFill>
                <a:effectLst/>
                <a:latin typeface="+mn-lt"/>
                <a:ea typeface="+mn-ea"/>
                <a:cs typeface="+mn-cs"/>
              </a:rPr>
              <a:t>cron</a:t>
            </a:r>
            <a:r>
              <a:rPr lang="en-US" sz="1200" b="0" i="0" kern="1200" dirty="0" smtClean="0">
                <a:solidFill>
                  <a:schemeClr val="tx1"/>
                </a:solidFill>
                <a:effectLst/>
                <a:latin typeface="+mn-lt"/>
                <a:ea typeface="+mn-ea"/>
                <a:cs typeface="+mn-cs"/>
              </a:rPr>
              <a:t>, when necessary, should run as a user process, dedicated and tailored for the app that needs its scheduling service, rather than as a platform-wide facility;</a:t>
            </a:r>
          </a:p>
          <a:p>
            <a:r>
              <a:rPr lang="en-US" sz="1200" b="0" i="0" kern="1200" dirty="0" smtClean="0">
                <a:solidFill>
                  <a:schemeClr val="tx1"/>
                </a:solidFill>
                <a:effectLst/>
                <a:latin typeface="+mn-lt"/>
                <a:ea typeface="+mn-ea"/>
                <a:cs typeface="+mn-cs"/>
              </a:rPr>
              <a:t>log management will also typically be handed to Docker, or by third-party services like </a:t>
            </a:r>
            <a:r>
              <a:rPr lang="en-US" sz="1200" b="0" i="0" kern="1200" dirty="0" err="1" smtClean="0">
                <a:solidFill>
                  <a:schemeClr val="tx1"/>
                </a:solidFill>
                <a:effectLst/>
                <a:latin typeface="+mn-lt"/>
                <a:ea typeface="+mn-ea"/>
                <a:cs typeface="+mn-cs"/>
              </a:rPr>
              <a:t>Loggly</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Splunk</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hardware management is irrelevant, meaning that you never need to run </a:t>
            </a:r>
            <a:r>
              <a:rPr lang="en-US" sz="1200" b="0" i="0" kern="1200" dirty="0" err="1" smtClean="0">
                <a:solidFill>
                  <a:schemeClr val="tx1"/>
                </a:solidFill>
                <a:effectLst/>
                <a:latin typeface="+mn-lt"/>
                <a:ea typeface="+mn-ea"/>
                <a:cs typeface="+mn-cs"/>
              </a:rPr>
              <a:t>udevd</a:t>
            </a:r>
            <a:r>
              <a:rPr lang="en-US" sz="1200" b="0" i="0" kern="1200" dirty="0" smtClean="0">
                <a:solidFill>
                  <a:schemeClr val="tx1"/>
                </a:solidFill>
                <a:effectLst/>
                <a:latin typeface="+mn-lt"/>
                <a:ea typeface="+mn-ea"/>
                <a:cs typeface="+mn-cs"/>
              </a:rPr>
              <a:t> or equivalent daemons within containers;</a:t>
            </a:r>
          </a:p>
          <a:p>
            <a:r>
              <a:rPr lang="en-US" sz="1200" b="0" i="0" kern="1200" dirty="0" smtClean="0">
                <a:solidFill>
                  <a:schemeClr val="tx1"/>
                </a:solidFill>
                <a:effectLst/>
                <a:latin typeface="+mn-lt"/>
                <a:ea typeface="+mn-ea"/>
                <a:cs typeface="+mn-cs"/>
              </a:rPr>
              <a:t>network management happens outside of the containers, enforcing separation of concerns as much as possible, meaning that a container should never need to perform </a:t>
            </a:r>
            <a:r>
              <a:rPr lang="en-US" sz="1200" b="0" i="0" kern="1200" dirty="0" err="1" smtClean="0">
                <a:solidFill>
                  <a:schemeClr val="tx1"/>
                </a:solidFill>
                <a:effectLst/>
                <a:latin typeface="+mn-lt"/>
                <a:ea typeface="+mn-ea"/>
                <a:cs typeface="+mn-cs"/>
              </a:rPr>
              <a:t>ifconfig</a:t>
            </a:r>
            <a:r>
              <a:rPr lang="en-US" sz="1200" b="0" i="0" kern="1200" dirty="0" smtClean="0">
                <a:solidFill>
                  <a:schemeClr val="tx1"/>
                </a:solidFill>
                <a:effectLst/>
                <a:latin typeface="+mn-lt"/>
                <a:ea typeface="+mn-ea"/>
                <a:cs typeface="+mn-cs"/>
              </a:rPr>
              <a:t>, route, or </a:t>
            </a:r>
            <a:r>
              <a:rPr lang="en-US" sz="1200" b="0" i="0" kern="1200" dirty="0" err="1" smtClean="0">
                <a:solidFill>
                  <a:schemeClr val="tx1"/>
                </a:solidFill>
                <a:effectLst/>
                <a:latin typeface="+mn-lt"/>
                <a:ea typeface="+mn-ea"/>
                <a:cs typeface="+mn-cs"/>
              </a:rPr>
              <a:t>ip</a:t>
            </a:r>
            <a:r>
              <a:rPr lang="en-US" sz="1200" b="0" i="0" kern="1200" dirty="0" smtClean="0">
                <a:solidFill>
                  <a:schemeClr val="tx1"/>
                </a:solidFill>
                <a:effectLst/>
                <a:latin typeface="+mn-lt"/>
                <a:ea typeface="+mn-ea"/>
                <a:cs typeface="+mn-cs"/>
              </a:rPr>
              <a:t> commands (except when a container is specifically engineered to behave like a router or firewall, of course).</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28</a:t>
            </a:fld>
            <a:endParaRPr lang="en-US" altLang="en-US"/>
          </a:p>
        </p:txBody>
      </p:sp>
    </p:spTree>
    <p:extLst>
      <p:ext uri="{BB962C8B-B14F-4D97-AF65-F5344CB8AC3E}">
        <p14:creationId xmlns:p14="http://schemas.microsoft.com/office/powerpoint/2010/main" val="1142006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can I use Docker for?</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Fast, consistent delivery of your applications</a:t>
            </a:r>
          </a:p>
          <a:p>
            <a:r>
              <a:rPr lang="en-US" sz="1200" b="0" i="0" kern="1200" dirty="0" smtClean="0">
                <a:solidFill>
                  <a:schemeClr val="tx1"/>
                </a:solidFill>
                <a:effectLst/>
                <a:latin typeface="+mn-lt"/>
                <a:ea typeface="+mn-ea"/>
                <a:cs typeface="+mn-cs"/>
              </a:rPr>
              <a:t>Docker streamlines the development lifecycle by allowing developers to work in standardized environments using local containers which provide your applications and services. </a:t>
            </a:r>
          </a:p>
          <a:p>
            <a:r>
              <a:rPr lang="en-US" sz="1200" b="0" i="0" kern="1200" dirty="0" smtClean="0">
                <a:solidFill>
                  <a:schemeClr val="tx1"/>
                </a:solidFill>
                <a:effectLst/>
                <a:latin typeface="+mn-lt"/>
                <a:ea typeface="+mn-ea"/>
                <a:cs typeface="+mn-cs"/>
              </a:rPr>
              <a:t>Containers are great for continuous integration and continuous delivery (CI/CD) workflows.</a:t>
            </a:r>
          </a:p>
          <a:p>
            <a:r>
              <a:rPr lang="en-US" sz="1200" b="1" i="0" kern="1200" dirty="0" smtClean="0">
                <a:solidFill>
                  <a:schemeClr val="tx1"/>
                </a:solidFill>
                <a:effectLst/>
                <a:latin typeface="+mn-lt"/>
                <a:ea typeface="+mn-ea"/>
                <a:cs typeface="+mn-cs"/>
              </a:rPr>
              <a:t>SHARE: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Consider the following example scenario:</a:t>
            </a:r>
          </a:p>
          <a:p>
            <a:r>
              <a:rPr lang="en-US" sz="1200" b="0" i="0" kern="1200" dirty="0" smtClean="0">
                <a:solidFill>
                  <a:schemeClr val="tx1"/>
                </a:solidFill>
                <a:effectLst/>
                <a:latin typeface="+mn-lt"/>
                <a:ea typeface="+mn-ea"/>
                <a:cs typeface="+mn-cs"/>
              </a:rPr>
              <a:t>Your developers write code locally and share their work with their colleagues using Docker containers.</a:t>
            </a:r>
          </a:p>
          <a:p>
            <a:r>
              <a:rPr lang="en-US" sz="1200" b="0" i="0" kern="1200" dirty="0" smtClean="0">
                <a:solidFill>
                  <a:schemeClr val="tx1"/>
                </a:solidFill>
                <a:effectLst/>
                <a:latin typeface="+mn-lt"/>
                <a:ea typeface="+mn-ea"/>
                <a:cs typeface="+mn-cs"/>
              </a:rPr>
              <a:t>They use Docker to push their applications into a test environment and execute automated and manual tests.</a:t>
            </a:r>
          </a:p>
          <a:p>
            <a:r>
              <a:rPr lang="en-US" sz="1200" b="0" i="0" kern="1200" dirty="0" smtClean="0">
                <a:solidFill>
                  <a:schemeClr val="tx1"/>
                </a:solidFill>
                <a:effectLst/>
                <a:latin typeface="+mn-lt"/>
                <a:ea typeface="+mn-ea"/>
                <a:cs typeface="+mn-cs"/>
              </a:rPr>
              <a:t>When developers find bugs, they can fix them in the development environment and redeploy them to the test environment for testing and validation.</a:t>
            </a:r>
          </a:p>
          <a:p>
            <a:r>
              <a:rPr lang="en-US" sz="1200" b="0" i="0" kern="1200" dirty="0" smtClean="0">
                <a:solidFill>
                  <a:schemeClr val="tx1"/>
                </a:solidFill>
                <a:effectLst/>
                <a:latin typeface="+mn-lt"/>
                <a:ea typeface="+mn-ea"/>
                <a:cs typeface="+mn-cs"/>
              </a:rPr>
              <a:t>When testing is complete, getting the fix to the customer is as simple as pushing the updated image to the production environment.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Responsive deployment and scaling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Docker’s container-based platform allows for highly portable workloads. </a:t>
            </a:r>
          </a:p>
          <a:p>
            <a:r>
              <a:rPr lang="en-US" sz="1200" b="0" i="0" kern="1200" dirty="0" smtClean="0">
                <a:solidFill>
                  <a:schemeClr val="tx1"/>
                </a:solidFill>
                <a:effectLst/>
                <a:latin typeface="+mn-lt"/>
                <a:ea typeface="+mn-ea"/>
                <a:cs typeface="+mn-cs"/>
              </a:rPr>
              <a:t>Docker containers can run on a developer’s local laptop, on physical or virtual machines in a data center, on cloud providers, or in a mixture of environments.</a:t>
            </a: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Docker’s portability and lightweight nature also make it easy to dynamically manage workloads, scaling up or tearing down applications and services as business needs dictate, in near real time.</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31</a:t>
            </a:fld>
            <a:endParaRPr lang="en-US" altLang="en-US"/>
          </a:p>
        </p:txBody>
      </p:sp>
    </p:spTree>
    <p:extLst>
      <p:ext uri="{BB962C8B-B14F-4D97-AF65-F5344CB8AC3E}">
        <p14:creationId xmlns:p14="http://schemas.microsoft.com/office/powerpoint/2010/main" val="563957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Running more workloads on the same hardware</a:t>
            </a:r>
          </a:p>
          <a:p>
            <a:r>
              <a:rPr lang="en-US" sz="1200" b="0" i="0" kern="1200" dirty="0" smtClean="0">
                <a:solidFill>
                  <a:schemeClr val="tx1"/>
                </a:solidFill>
                <a:effectLst/>
                <a:latin typeface="+mn-lt"/>
                <a:ea typeface="+mn-ea"/>
                <a:cs typeface="+mn-cs"/>
              </a:rPr>
              <a:t>Docker is lightweight and fast. </a:t>
            </a:r>
          </a:p>
          <a:p>
            <a:r>
              <a:rPr lang="en-US" sz="1200" b="0" i="0" kern="1200" dirty="0" smtClean="0">
                <a:solidFill>
                  <a:schemeClr val="tx1"/>
                </a:solidFill>
                <a:effectLst/>
                <a:latin typeface="+mn-lt"/>
                <a:ea typeface="+mn-ea"/>
                <a:cs typeface="+mn-cs"/>
              </a:rPr>
              <a:t>It provides a viable, cost-effective alternative to hypervisor-based virtual machines, so you can use more of your compute capacity to achieve your business goals. </a:t>
            </a:r>
          </a:p>
          <a:p>
            <a:r>
              <a:rPr lang="en-US" sz="1200" b="0" i="0" kern="1200" dirty="0" smtClean="0">
                <a:solidFill>
                  <a:schemeClr val="tx1"/>
                </a:solidFill>
                <a:effectLst/>
                <a:latin typeface="+mn-lt"/>
                <a:ea typeface="+mn-ea"/>
                <a:cs typeface="+mn-cs"/>
              </a:rPr>
              <a:t>Docker is perfect for high density environments and for small and medium deployments where you need to do more with fewer resources.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32</a:t>
            </a:fld>
            <a:endParaRPr lang="en-US" altLang="en-US"/>
          </a:p>
        </p:txBody>
      </p:sp>
    </p:spTree>
    <p:extLst>
      <p:ext uri="{BB962C8B-B14F-4D97-AF65-F5344CB8AC3E}">
        <p14:creationId xmlns:p14="http://schemas.microsoft.com/office/powerpoint/2010/main" val="736456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rPr dirty="0"/>
              <a:t>container</a:t>
            </a:r>
          </a:p>
          <a:p>
            <a:r>
              <a:rPr dirty="0"/>
              <a:t>A container is a runtime instance of a docker image.</a:t>
            </a:r>
          </a:p>
          <a:p>
            <a:r>
              <a:rPr dirty="0"/>
              <a:t>A Docker container consists of</a:t>
            </a:r>
          </a:p>
          <a:p>
            <a:r>
              <a:rPr dirty="0"/>
              <a:t>-A Docker image</a:t>
            </a:r>
          </a:p>
          <a:p>
            <a:r>
              <a:rPr dirty="0"/>
              <a:t>-Execution environment</a:t>
            </a:r>
          </a:p>
          <a:p>
            <a:r>
              <a:rPr dirty="0"/>
              <a:t>-A standard set of instructions</a:t>
            </a:r>
          </a:p>
          <a:p>
            <a:r>
              <a:rPr dirty="0"/>
              <a:t>The concept is borrowed from Shipping Containers, which define a standard to ship goods globally. Docker defines a standard to ship software.</a:t>
            </a:r>
          </a:p>
          <a:p>
            <a:endParaRPr dirty="0"/>
          </a:p>
          <a:p>
            <a:endParaRPr dirty="0"/>
          </a:p>
          <a:p>
            <a:r>
              <a:rPr dirty="0"/>
              <a:t>image</a:t>
            </a:r>
          </a:p>
          <a:p>
            <a:r>
              <a:rPr dirty="0"/>
              <a:t>Docker images are the basis of containers. An Image is an ordered collection of root filesystem changes and the corresponding execution parameters for use within a container runtime. An image typically contains a union of layered filesystems stacked on top of each other. An image does not have state and it never changes.</a:t>
            </a:r>
          </a:p>
          <a:p>
            <a:endParaRPr dirty="0"/>
          </a:p>
          <a:p>
            <a:endParaRPr dirty="0"/>
          </a:p>
          <a:p>
            <a:r>
              <a:rPr dirty="0"/>
              <a:t>tag</a:t>
            </a:r>
          </a:p>
          <a:p>
            <a:r>
              <a:rPr dirty="0"/>
              <a:t>A tag is a label applied to a Docker image in a repository. tags are how various images in a repository are distinguished from each other.</a:t>
            </a:r>
          </a:p>
          <a:p>
            <a:endParaRPr dirty="0"/>
          </a:p>
          <a:p>
            <a:r>
              <a:rPr dirty="0"/>
              <a:t>Note : This label is not related to the key=value labels set for docker daemon</a:t>
            </a:r>
          </a:p>
          <a:p>
            <a:endParaRPr dirty="0"/>
          </a:p>
          <a:p>
            <a:endParaRPr dirty="0"/>
          </a:p>
          <a:p>
            <a:r>
              <a:rPr dirty="0"/>
              <a:t>aufs</a:t>
            </a:r>
          </a:p>
          <a:p>
            <a:r>
              <a:rPr dirty="0"/>
              <a:t>aufs (advanced multi layered unification filesystem) is a Linux filesystem that Docker supports as a storage backend. It implements the union mount for Linux file systems.</a:t>
            </a:r>
          </a:p>
          <a:p>
            <a:endParaRPr dirty="0"/>
          </a:p>
          <a:p>
            <a:r>
              <a:rPr dirty="0"/>
              <a:t>base image</a:t>
            </a:r>
          </a:p>
          <a:p>
            <a:r>
              <a:rPr dirty="0"/>
              <a:t>An image that has no parent is a base image.</a:t>
            </a:r>
          </a:p>
          <a:p>
            <a:endParaRPr dirty="0"/>
          </a:p>
          <a:p>
            <a:r>
              <a:rPr dirty="0"/>
              <a:t>boot2docker</a:t>
            </a:r>
          </a:p>
          <a:p>
            <a:r>
              <a:rPr dirty="0"/>
              <a:t>boot2docker is a lightweight Linux distribution made specifically to run Docker containers. The boot2docker management tool for Mac and Windows was deprecated and replaced by docker-machine which you can install with the Docker Toolbox.</a:t>
            </a:r>
          </a:p>
          <a:p>
            <a:endParaRPr dirty="0"/>
          </a:p>
          <a:p>
            <a:r>
              <a:rPr dirty="0"/>
              <a:t>btrfs</a:t>
            </a:r>
          </a:p>
          <a:p>
            <a:r>
              <a:rPr dirty="0"/>
              <a:t>btrfs (B-tree file system) is a Linux filesystem that Docker supports as a storage backend. It is a copy-on-write filesystem.</a:t>
            </a:r>
          </a:p>
          <a:p>
            <a:endParaRPr dirty="0"/>
          </a:p>
          <a:p>
            <a:r>
              <a:rPr dirty="0"/>
              <a:t>build</a:t>
            </a:r>
          </a:p>
          <a:p>
            <a:r>
              <a:rPr dirty="0"/>
              <a:t>build is the process of building Docker images using a Dockerfile. The build uses a Dockerfile and a “context”. The context is the set of files in the directory in which the image is built.</a:t>
            </a:r>
          </a:p>
          <a:p>
            <a:endParaRPr dirty="0"/>
          </a:p>
          <a:p>
            <a:r>
              <a:rPr dirty="0"/>
              <a:t>cgroups</a:t>
            </a:r>
          </a:p>
          <a:p>
            <a:r>
              <a:rPr dirty="0"/>
              <a:t>cgroups is a Linux kernel feature that limits, accounts for, and isolates the resource usage (CPU, memory, disk I/O, network, etc.) of a collection of processes. Docker relies on cgroups to control and isolate resource limits.</a:t>
            </a:r>
          </a:p>
          <a:p>
            <a:endParaRPr dirty="0"/>
          </a:p>
          <a:p>
            <a:r>
              <a:rPr dirty="0"/>
              <a:t>Also known as : control groups</a:t>
            </a:r>
          </a:p>
          <a:p>
            <a:endParaRPr dirty="0"/>
          </a:p>
          <a:p>
            <a:r>
              <a:rPr dirty="0"/>
              <a:t>Compose</a:t>
            </a:r>
          </a:p>
          <a:p>
            <a:r>
              <a:rPr dirty="0"/>
              <a:t>Compose is a tool for defining and running complex applications with Docker. With compose, you define a multi-container application in a single file, then spin your application up in a single command which does everything that needs to be done to get it running.</a:t>
            </a:r>
          </a:p>
          <a:p>
            <a:endParaRPr dirty="0"/>
          </a:p>
          <a:p>
            <a:r>
              <a:rPr dirty="0"/>
              <a:t>Also known as : docker-compose, fig</a:t>
            </a:r>
          </a:p>
          <a:p>
            <a:endParaRPr dirty="0"/>
          </a:p>
          <a:p>
            <a:r>
              <a:rPr dirty="0"/>
              <a:t>container</a:t>
            </a:r>
          </a:p>
          <a:p>
            <a:r>
              <a:rPr dirty="0"/>
              <a:t>A container is a runtime instance of a docker image.</a:t>
            </a:r>
          </a:p>
          <a:p>
            <a:endParaRPr dirty="0"/>
          </a:p>
          <a:p>
            <a:r>
              <a:rPr dirty="0"/>
              <a:t>A Docker container consists of</a:t>
            </a:r>
          </a:p>
          <a:p>
            <a:endParaRPr dirty="0"/>
          </a:p>
          <a:p>
            <a:r>
              <a:rPr dirty="0"/>
              <a:t>A Docker image</a:t>
            </a:r>
          </a:p>
          <a:p>
            <a:r>
              <a:rPr dirty="0"/>
              <a:t>Execution environment</a:t>
            </a:r>
          </a:p>
          <a:p>
            <a:r>
              <a:rPr dirty="0"/>
              <a:t>A standard set of instructions</a:t>
            </a:r>
          </a:p>
          <a:p>
            <a:r>
              <a:rPr dirty="0"/>
              <a:t>The concept is borrowed from Shipping Containers, which define a standard to ship goods globally. Docker defines a standard to ship software.</a:t>
            </a:r>
          </a:p>
          <a:p>
            <a:endParaRPr dirty="0"/>
          </a:p>
          <a:p>
            <a:r>
              <a:rPr dirty="0"/>
              <a:t>data volume</a:t>
            </a:r>
          </a:p>
          <a:p>
            <a:r>
              <a:rPr dirty="0"/>
              <a:t>A data volume is a specially-designated directory within one or more containers that bypasses the Union File System. Data volumes are designed to persist data, independent of the container’s life cycle. Docker therefore never automatically delete volumes when you remove a container, nor will it “garbage collect” volumes that are no longer referenced by a container.</a:t>
            </a:r>
          </a:p>
          <a:p>
            <a:endParaRPr dirty="0"/>
          </a:p>
          <a:p>
            <a:r>
              <a:rPr dirty="0"/>
              <a:t>Docker</a:t>
            </a:r>
          </a:p>
          <a:p>
            <a:r>
              <a:rPr dirty="0"/>
              <a:t>The term Docker can refer to</a:t>
            </a:r>
          </a:p>
          <a:p>
            <a:endParaRPr dirty="0"/>
          </a:p>
          <a:p>
            <a:r>
              <a:rPr dirty="0"/>
              <a:t>The Docker project as a whole, which is a platform for developers and sysadmins to develop, ship, and run applications</a:t>
            </a:r>
          </a:p>
          <a:p>
            <a:r>
              <a:rPr dirty="0"/>
              <a:t>The docker daemon process running on the host which manages images and containers</a:t>
            </a:r>
          </a:p>
          <a:p>
            <a:r>
              <a:rPr dirty="0"/>
              <a:t>Docker Hub</a:t>
            </a:r>
          </a:p>
          <a:p>
            <a:r>
              <a:rPr dirty="0"/>
              <a:t>The Docker Hub is a centralized resource for working with Docker and its components. It provides the following services:</a:t>
            </a:r>
          </a:p>
          <a:p>
            <a:endParaRPr dirty="0"/>
          </a:p>
          <a:p>
            <a:r>
              <a:rPr dirty="0"/>
              <a:t>Docker image hosting</a:t>
            </a:r>
          </a:p>
          <a:p>
            <a:r>
              <a:rPr dirty="0"/>
              <a:t>User authentication</a:t>
            </a:r>
          </a:p>
          <a:p>
            <a:r>
              <a:rPr dirty="0"/>
              <a:t>Automated image builds and work-flow tools such as build triggers and web hooks</a:t>
            </a:r>
          </a:p>
          <a:p>
            <a:r>
              <a:rPr dirty="0"/>
              <a:t>Integration with GitHub and Bitbucket</a:t>
            </a:r>
          </a:p>
          <a:p>
            <a:r>
              <a:rPr dirty="0"/>
              <a:t>Dockerfile</a:t>
            </a:r>
          </a:p>
          <a:p>
            <a:r>
              <a:rPr dirty="0"/>
              <a:t>A Dockerfile is a text document that contains all the commands you would normally execute manually in order to build a Docker image. Docker can build images automatically by reading the instructions from a Dockerfile.</a:t>
            </a:r>
          </a:p>
          <a:p>
            <a:endParaRPr dirty="0"/>
          </a:p>
          <a:p>
            <a:r>
              <a:rPr dirty="0"/>
              <a:t>filesystem</a:t>
            </a:r>
          </a:p>
          <a:p>
            <a:r>
              <a:rPr dirty="0"/>
              <a:t>A file system is the method an operating system uses to name files and assign them locations for efficient storage and retrieval.</a:t>
            </a:r>
          </a:p>
          <a:p>
            <a:endParaRPr dirty="0"/>
          </a:p>
          <a:p>
            <a:r>
              <a:rPr dirty="0"/>
              <a:t>Examples :</a:t>
            </a:r>
          </a:p>
          <a:p>
            <a:endParaRPr dirty="0"/>
          </a:p>
          <a:p>
            <a:r>
              <a:rPr dirty="0"/>
              <a:t>Linux : ext4, aufs, btrfs, zfs</a:t>
            </a:r>
          </a:p>
          <a:p>
            <a:r>
              <a:rPr dirty="0"/>
              <a:t>Windows : NTFS</a:t>
            </a:r>
          </a:p>
          <a:p>
            <a:r>
              <a:rPr dirty="0"/>
              <a:t>macOS : HFS+</a:t>
            </a:r>
          </a:p>
          <a:p>
            <a:r>
              <a:rPr dirty="0"/>
              <a:t>image</a:t>
            </a:r>
          </a:p>
          <a:p>
            <a:r>
              <a:rPr dirty="0"/>
              <a:t>Docker images are the basis of containers. An Image is an ordered collection of root filesystem changes and the corresponding execution parameters for use within a container runtime. An image typically contains a union of layered filesystems stacked on top of each other. An image does not have state and it never changes.</a:t>
            </a:r>
          </a:p>
          <a:p>
            <a:endParaRPr dirty="0"/>
          </a:p>
          <a:p>
            <a:r>
              <a:rPr dirty="0"/>
              <a:t>libcontainer</a:t>
            </a:r>
          </a:p>
          <a:p>
            <a:r>
              <a:rPr dirty="0"/>
              <a:t>libcontainer provides a native Go implementation for creating containers with namespaces, cgroups, capabilities, and filesystem access controls. It allows you to manage the lifecycle of the container performing additional operations after the container is created.</a:t>
            </a:r>
          </a:p>
          <a:p>
            <a:endParaRPr dirty="0"/>
          </a:p>
          <a:p>
            <a:r>
              <a:rPr dirty="0"/>
              <a:t>libnetwork</a:t>
            </a:r>
          </a:p>
          <a:p>
            <a:r>
              <a:rPr dirty="0"/>
              <a:t>libnetwork provides a native Go implementation for creating and managing container network namespaces and other network resources. It manage the networking lifecycle of the container performing additional operations after the container is created.</a:t>
            </a:r>
          </a:p>
          <a:p>
            <a:endParaRPr dirty="0"/>
          </a:p>
          <a:p>
            <a:r>
              <a:rPr dirty="0"/>
              <a:t>link</a:t>
            </a:r>
          </a:p>
          <a:p>
            <a:r>
              <a:rPr dirty="0"/>
              <a:t>links provide a legacy interface to connect Docker containers running on the same host to each other without exposing the hosts’ network ports. Use the Docker networks feature instead.</a:t>
            </a:r>
          </a:p>
          <a:p>
            <a:endParaRPr dirty="0"/>
          </a:p>
          <a:p>
            <a:r>
              <a:rPr dirty="0"/>
              <a:t>Machine</a:t>
            </a:r>
          </a:p>
          <a:p>
            <a:r>
              <a:rPr dirty="0"/>
              <a:t>Machine is a Docker tool which makes it really easy to create Docker hosts on your computer, on cloud providers and inside your own data center. It creates servers, installs Docker on them, then configures the Docker client to talk to them.</a:t>
            </a:r>
          </a:p>
          <a:p>
            <a:endParaRPr dirty="0"/>
          </a:p>
          <a:p>
            <a:r>
              <a:rPr dirty="0"/>
              <a:t>Also known as : docker-machine</a:t>
            </a:r>
          </a:p>
          <a:p>
            <a:endParaRPr dirty="0"/>
          </a:p>
          <a:p>
            <a:r>
              <a:rPr dirty="0"/>
              <a:t>node</a:t>
            </a:r>
          </a:p>
          <a:p>
            <a:r>
              <a:rPr dirty="0"/>
              <a:t>A node is a physical or virtual machine running an instance of the Docker Engine in swarm mode.</a:t>
            </a:r>
          </a:p>
          <a:p>
            <a:endParaRPr dirty="0"/>
          </a:p>
          <a:p>
            <a:r>
              <a:rPr dirty="0"/>
              <a:t>Manager nodes perform swarm management and orchestration duties. By default manager nodes are also worker nodes.</a:t>
            </a:r>
          </a:p>
          <a:p>
            <a:endParaRPr dirty="0"/>
          </a:p>
          <a:p>
            <a:r>
              <a:rPr dirty="0"/>
              <a:t>Worker nodes execute tasks.</a:t>
            </a:r>
          </a:p>
          <a:p>
            <a:endParaRPr dirty="0"/>
          </a:p>
          <a:p>
            <a:r>
              <a:rPr dirty="0"/>
              <a:t>overlay network driver</a:t>
            </a:r>
          </a:p>
          <a:p>
            <a:r>
              <a:rPr dirty="0"/>
              <a:t>Overlay network driver provides out of the box multi-host network connectivity for docker containers in a cluster.</a:t>
            </a:r>
          </a:p>
          <a:p>
            <a:endParaRPr dirty="0"/>
          </a:p>
          <a:p>
            <a:r>
              <a:rPr dirty="0"/>
              <a:t>overlay storage driver</a:t>
            </a:r>
          </a:p>
          <a:p>
            <a:r>
              <a:rPr dirty="0"/>
              <a:t>OverlayFS is a filesystem service for Linux which implements a union mount for other file systems. It is supported by the Docker daemon as a storage driver.</a:t>
            </a:r>
          </a:p>
          <a:p>
            <a:endParaRPr dirty="0"/>
          </a:p>
          <a:p>
            <a:r>
              <a:rPr dirty="0"/>
              <a:t>registry</a:t>
            </a:r>
          </a:p>
          <a:p>
            <a:r>
              <a:rPr dirty="0"/>
              <a:t>A Registry is a hosted service containing repositories of images which responds to the Registry API.</a:t>
            </a:r>
          </a:p>
          <a:p>
            <a:endParaRPr dirty="0"/>
          </a:p>
          <a:p>
            <a:r>
              <a:rPr dirty="0"/>
              <a:t>The default registry can be accessed using a browser at Docker Hub or using the docker search command.</a:t>
            </a:r>
          </a:p>
          <a:p>
            <a:endParaRPr dirty="0"/>
          </a:p>
          <a:p>
            <a:r>
              <a:rPr dirty="0"/>
              <a:t>repository</a:t>
            </a:r>
          </a:p>
          <a:p>
            <a:r>
              <a:rPr dirty="0"/>
              <a:t>A repository is a set of Docker images. A repository can be shared by pushing it to a registry server. The different images in the repository can be labeled using tags.</a:t>
            </a:r>
          </a:p>
          <a:p>
            <a:endParaRPr dirty="0"/>
          </a:p>
          <a:p>
            <a:r>
              <a:rPr dirty="0"/>
              <a:t>Here is an example of the shared nginx repository and its tags</a:t>
            </a:r>
          </a:p>
          <a:p>
            <a:endParaRPr dirty="0"/>
          </a:p>
          <a:p>
            <a:r>
              <a:rPr dirty="0"/>
              <a:t>service</a:t>
            </a:r>
          </a:p>
          <a:p>
            <a:r>
              <a:rPr dirty="0"/>
              <a:t>A service is the definition of how you want to run your application containers in a swarm. At the most basic level a service defines which container image to run in the swarm and which commands to run in the container. For orchestration purposes, the service defines the “desired state”, meaning how many containers to run as tasks and constraints for deploying the containers.</a:t>
            </a:r>
          </a:p>
          <a:p>
            <a:endParaRPr dirty="0"/>
          </a:p>
          <a:p>
            <a:r>
              <a:rPr dirty="0"/>
              <a:t>Frequently a service is a microservice within the context of some larger application. Examples of services might include an HTTP server, a database, or any other type of executable program that you wish to run in a distributed environment.</a:t>
            </a:r>
          </a:p>
          <a:p>
            <a:endParaRPr dirty="0"/>
          </a:p>
          <a:p>
            <a:r>
              <a:rPr dirty="0"/>
              <a:t>service discovery</a:t>
            </a:r>
          </a:p>
          <a:p>
            <a:r>
              <a:rPr dirty="0"/>
              <a:t>Swarm mode service discovery is a DNS component internal to the swarm that automatically assigns each service on an overlay network in the swarm a VIP and DNS entry. Containers on the network share DNS mappings for the service via gossip so any container on the network can access the service via its service name.</a:t>
            </a:r>
          </a:p>
          <a:p>
            <a:endParaRPr dirty="0"/>
          </a:p>
          <a:p>
            <a:r>
              <a:rPr dirty="0"/>
              <a:t>You don’t need to expose service-specific ports to make the service available to other services on the same overlay network. The swarm’s internal load balancer automatically distributes requests to the service VIP among the active tasks.</a:t>
            </a:r>
          </a:p>
          <a:p>
            <a:endParaRPr dirty="0"/>
          </a:p>
          <a:p>
            <a:r>
              <a:rPr dirty="0"/>
              <a:t>swarm</a:t>
            </a:r>
          </a:p>
          <a:p>
            <a:r>
              <a:rPr dirty="0"/>
              <a:t>A swarm is a cluster of one or more Docker Engines running in swarm mode.</a:t>
            </a:r>
          </a:p>
          <a:p>
            <a:endParaRPr dirty="0"/>
          </a:p>
          <a:p>
            <a:r>
              <a:rPr dirty="0"/>
              <a:t>Swarm</a:t>
            </a:r>
          </a:p>
          <a:p>
            <a:r>
              <a:rPr dirty="0"/>
              <a:t>Do not confuse Docker Swarm with the swarm mode features in Docker Engine.</a:t>
            </a:r>
          </a:p>
          <a:p>
            <a:endParaRPr dirty="0"/>
          </a:p>
          <a:p>
            <a:r>
              <a:rPr dirty="0"/>
              <a:t>Docker Swarm is the name of a standalone native clustering tool for Docker. Docker Swarm pools together several Docker hosts and exposes them as a single virtual Docker host. It serves the standard Docker API, so any tool that already works with Docker can now transparently scale up to multiple hosts.</a:t>
            </a:r>
          </a:p>
          <a:p>
            <a:endParaRPr dirty="0"/>
          </a:p>
          <a:p>
            <a:r>
              <a:rPr dirty="0"/>
              <a:t>Also known as : docker-swarm</a:t>
            </a:r>
          </a:p>
          <a:p>
            <a:endParaRPr dirty="0"/>
          </a:p>
          <a:p>
            <a:r>
              <a:rPr dirty="0"/>
              <a:t>swarm mode</a:t>
            </a:r>
          </a:p>
          <a:p>
            <a:r>
              <a:rPr dirty="0"/>
              <a:t>Swarm mode refers to cluster management and orchestration features embedded in Docker Engine. When you initialize a new swarm (cluster) or join nodes to a swarm, the Docker Engine runs in swarm mode.</a:t>
            </a:r>
          </a:p>
          <a:p>
            <a:endParaRPr dirty="0"/>
          </a:p>
          <a:p>
            <a:r>
              <a:rPr dirty="0"/>
              <a:t>tag</a:t>
            </a:r>
          </a:p>
          <a:p>
            <a:r>
              <a:rPr dirty="0"/>
              <a:t>A tag is a label applied to a Docker image in a repository. tags are how various images in a repository are distinguished from each other.</a:t>
            </a:r>
          </a:p>
          <a:p>
            <a:endParaRPr dirty="0"/>
          </a:p>
          <a:p>
            <a:r>
              <a:rPr dirty="0"/>
              <a:t>Note : This label is not related to the key=value labels set for docker daemon</a:t>
            </a:r>
          </a:p>
          <a:p>
            <a:endParaRPr dirty="0"/>
          </a:p>
          <a:p>
            <a:r>
              <a:rPr dirty="0"/>
              <a:t>task</a:t>
            </a:r>
          </a:p>
          <a:p>
            <a:r>
              <a:rPr dirty="0"/>
              <a:t>A task is the atomic unit of scheduling within a swarm. A task carries a Docker container and the commands to run inside the container. Manager nodes assign tasks to worker nodes according to the number of replicas set in the service scale.</a:t>
            </a:r>
          </a:p>
          <a:p>
            <a:endParaRPr dirty="0"/>
          </a:p>
          <a:p>
            <a:r>
              <a:rPr dirty="0"/>
              <a:t>The diagram below illustrates the relationship of services to tasks and containers.</a:t>
            </a:r>
          </a:p>
          <a:p>
            <a:endParaRPr dirty="0"/>
          </a:p>
          <a:p>
            <a:r>
              <a:rPr dirty="0"/>
              <a:t>services diagram</a:t>
            </a:r>
          </a:p>
          <a:p>
            <a:endParaRPr dirty="0"/>
          </a:p>
          <a:p>
            <a:r>
              <a:rPr dirty="0"/>
              <a:t>Toolbox</a:t>
            </a:r>
          </a:p>
          <a:p>
            <a:r>
              <a:rPr dirty="0"/>
              <a:t>Docker Toolbox is the installer for Mac and Windows users.</a:t>
            </a:r>
          </a:p>
          <a:p>
            <a:endParaRPr dirty="0"/>
          </a:p>
          <a:p>
            <a:r>
              <a:rPr dirty="0"/>
              <a:t>Union file system</a:t>
            </a:r>
          </a:p>
          <a:p>
            <a:r>
              <a:rPr dirty="0"/>
              <a:t>Union file systems, or UnionFS, are file systems that operate by creating layers, making them very lightweight and fast. Docker uses union file systems to provide the building blocks for containers.</a:t>
            </a:r>
          </a:p>
          <a:p>
            <a:endParaRPr dirty="0"/>
          </a:p>
          <a:p>
            <a:r>
              <a:rPr dirty="0"/>
              <a:t>virtual machine</a:t>
            </a:r>
          </a:p>
          <a:p>
            <a:r>
              <a:rPr dirty="0"/>
              <a:t>A virtual machine is a program that emulates a complete computer and imitates dedicated hardware. It shares physical hardware resources with other users but isolates the operating system. The end user has the same experience on a Virtual Machine as they would have on dedicated hardware.</a:t>
            </a:r>
          </a:p>
          <a:p>
            <a:endParaRPr dirty="0"/>
          </a:p>
          <a:p>
            <a:r>
              <a:rPr dirty="0"/>
              <a:t>Compared to containers, a virtual machine is heavier to run, provides more isolation, gets its own set of resources and does minimal sharing.</a:t>
            </a:r>
          </a:p>
          <a:p>
            <a:endParaRPr dirty="0"/>
          </a:p>
        </p:txBody>
      </p:sp>
    </p:spTree>
    <p:extLst>
      <p:ext uri="{BB962C8B-B14F-4D97-AF65-F5344CB8AC3E}">
        <p14:creationId xmlns:p14="http://schemas.microsoft.com/office/powerpoint/2010/main" val="941503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ccc</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35</a:t>
            </a:fld>
            <a:endParaRPr lang="en-US" altLang="en-US"/>
          </a:p>
        </p:txBody>
      </p:sp>
    </p:spTree>
    <p:extLst>
      <p:ext uri="{BB962C8B-B14F-4D97-AF65-F5344CB8AC3E}">
        <p14:creationId xmlns:p14="http://schemas.microsoft.com/office/powerpoint/2010/main" val="137441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Overview</a:t>
            </a:r>
          </a:p>
          <a:p>
            <a:r>
              <a:rPr lang="en-US" sz="1200" b="0" i="0" kern="1200" dirty="0" smtClean="0">
                <a:solidFill>
                  <a:schemeClr val="tx1"/>
                </a:solidFill>
                <a:effectLst/>
                <a:latin typeface="+mn-lt"/>
                <a:ea typeface="+mn-ea"/>
                <a:cs typeface="+mn-cs"/>
              </a:rPr>
              <a:t>Docker is the world’s leading software container platform.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Developers use Docker to eliminate “works on my machine” problems when collaborating on code with co-workers.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Operators use Docker to run and manage apps side-by-side in isolated containers to get better compute density.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Enterprises use Docker to build agile software delivery pipelines to ship new features faster, more securely and with confidence for both Linux and Windows Server apps.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3</a:t>
            </a:fld>
            <a:endParaRPr lang="en-US" altLang="en-US"/>
          </a:p>
        </p:txBody>
      </p:sp>
    </p:spTree>
    <p:extLst>
      <p:ext uri="{BB962C8B-B14F-4D97-AF65-F5344CB8AC3E}">
        <p14:creationId xmlns:p14="http://schemas.microsoft.com/office/powerpoint/2010/main" val="585748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40</a:t>
            </a:fld>
            <a:endParaRPr lang="en-US" altLang="en-US"/>
          </a:p>
        </p:txBody>
      </p:sp>
    </p:spTree>
    <p:extLst>
      <p:ext uri="{BB962C8B-B14F-4D97-AF65-F5344CB8AC3E}">
        <p14:creationId xmlns:p14="http://schemas.microsoft.com/office/powerpoint/2010/main" val="1504050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42</a:t>
            </a:fld>
            <a:endParaRPr lang="en-US" altLang="en-US"/>
          </a:p>
        </p:txBody>
      </p:sp>
    </p:spTree>
    <p:extLst>
      <p:ext uri="{BB962C8B-B14F-4D97-AF65-F5344CB8AC3E}">
        <p14:creationId xmlns:p14="http://schemas.microsoft.com/office/powerpoint/2010/main" val="1332471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Integrated Container Management</a:t>
            </a:r>
          </a:p>
          <a:p>
            <a:r>
              <a:rPr lang="en-US" sz="1200" b="0" i="0" kern="1200" dirty="0" smtClean="0">
                <a:solidFill>
                  <a:schemeClr val="tx1"/>
                </a:solidFill>
                <a:effectLst/>
                <a:latin typeface="+mn-lt"/>
                <a:ea typeface="+mn-ea"/>
                <a:cs typeface="+mn-cs"/>
              </a:rPr>
              <a:t>Docker Datacenter is now a part of Docker EE - providing integrated container management and security from development to production. Enterprise-ready capabilities like multi-architecture orchestration, secure software supply chain, and infrastructure independence give IT teams the ability to manage and secure containers without breaking the developer experience. Open interfaces allow for easy integration into existing systems and the flexibility to support any range of business processes. Docker EE is more than just a container orchestration solution; it is a full lifecycle management solution for the modernization of traditional applications and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across a broad set of infrastructure platforms.</a:t>
            </a:r>
          </a:p>
          <a:p>
            <a:r>
              <a:rPr lang="en-US" sz="1200" b="0" i="0" kern="1200" dirty="0" smtClean="0">
                <a:solidFill>
                  <a:schemeClr val="tx1"/>
                </a:solidFill>
                <a:effectLst/>
                <a:latin typeface="+mn-lt"/>
                <a:ea typeface="+mn-ea"/>
                <a:cs typeface="+mn-cs"/>
              </a:rPr>
              <a:t>Integrated management of all app resources from a single web admin UI.</a:t>
            </a:r>
          </a:p>
          <a:p>
            <a:r>
              <a:rPr lang="en-US" sz="1200" b="0" i="0" kern="1200" dirty="0" err="1" smtClean="0">
                <a:solidFill>
                  <a:schemeClr val="tx1"/>
                </a:solidFill>
                <a:effectLst/>
                <a:latin typeface="+mn-lt"/>
                <a:ea typeface="+mn-ea"/>
                <a:cs typeface="+mn-cs"/>
              </a:rPr>
              <a:t>Frictionlessly</a:t>
            </a:r>
            <a:r>
              <a:rPr lang="en-US" sz="1200" b="0" i="0" kern="1200" dirty="0" smtClean="0">
                <a:solidFill>
                  <a:schemeClr val="tx1"/>
                </a:solidFill>
                <a:effectLst/>
                <a:latin typeface="+mn-lt"/>
                <a:ea typeface="+mn-ea"/>
                <a:cs typeface="+mn-cs"/>
              </a:rPr>
              <a:t> deploy apps and Compose files to production in a few clicks.</a:t>
            </a:r>
          </a:p>
          <a:p>
            <a:r>
              <a:rPr lang="en-US" sz="1200" b="0" i="0" kern="1200" dirty="0" smtClean="0">
                <a:solidFill>
                  <a:schemeClr val="tx1"/>
                </a:solidFill>
                <a:effectLst/>
                <a:latin typeface="+mn-lt"/>
                <a:ea typeface="+mn-ea"/>
                <a:cs typeface="+mn-cs"/>
              </a:rPr>
              <a:t>Multi-tenant system with granular Role Based Access Control (RBAC) and LDAP/AD integration.</a:t>
            </a:r>
          </a:p>
          <a:p>
            <a:r>
              <a:rPr lang="en-US" sz="1200" b="0" i="0" kern="1200" dirty="0" smtClean="0">
                <a:solidFill>
                  <a:schemeClr val="tx1"/>
                </a:solidFill>
                <a:effectLst/>
                <a:latin typeface="+mn-lt"/>
                <a:ea typeface="+mn-ea"/>
                <a:cs typeface="+mn-cs"/>
              </a:rPr>
              <a:t>Self-healing application deployments with the ability to apply rolling application updates.</a:t>
            </a:r>
          </a:p>
          <a:p>
            <a:r>
              <a:rPr lang="en-US" sz="1200" b="0" i="0" kern="1200" dirty="0" smtClean="0">
                <a:solidFill>
                  <a:schemeClr val="tx1"/>
                </a:solidFill>
                <a:effectLst/>
                <a:latin typeface="+mn-lt"/>
                <a:ea typeface="+mn-ea"/>
                <a:cs typeface="+mn-cs"/>
              </a:rPr>
              <a:t>End to end security model with secrets management, image signing and image security scanning.</a:t>
            </a:r>
          </a:p>
          <a:p>
            <a:r>
              <a:rPr lang="en-US" sz="1200" b="0" i="0" kern="1200" dirty="0" smtClean="0">
                <a:solidFill>
                  <a:schemeClr val="tx1"/>
                </a:solidFill>
                <a:effectLst/>
                <a:latin typeface="+mn-lt"/>
                <a:ea typeface="+mn-ea"/>
                <a:cs typeface="+mn-cs"/>
              </a:rPr>
              <a:t>Open and extensible to existing enterprise systems and processes.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44</a:t>
            </a:fld>
            <a:endParaRPr lang="en-US" altLang="en-US"/>
          </a:p>
        </p:txBody>
      </p:sp>
    </p:spTree>
    <p:extLst>
      <p:ext uri="{BB962C8B-B14F-4D97-AF65-F5344CB8AC3E}">
        <p14:creationId xmlns:p14="http://schemas.microsoft.com/office/powerpoint/2010/main" val="715616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46</a:t>
            </a:fld>
            <a:endParaRPr lang="en-US" altLang="en-US"/>
          </a:p>
        </p:txBody>
      </p:sp>
    </p:spTree>
    <p:extLst>
      <p:ext uri="{BB962C8B-B14F-4D97-AF65-F5344CB8AC3E}">
        <p14:creationId xmlns:p14="http://schemas.microsoft.com/office/powerpoint/2010/main" val="623475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Overview</a:t>
            </a:r>
          </a:p>
          <a:p>
            <a:r>
              <a:rPr lang="en-US" sz="1200" b="0" i="0" kern="1200" dirty="0" smtClean="0">
                <a:solidFill>
                  <a:schemeClr val="tx1"/>
                </a:solidFill>
                <a:effectLst/>
                <a:latin typeface="+mn-lt"/>
                <a:ea typeface="+mn-ea"/>
                <a:cs typeface="+mn-cs"/>
              </a:rPr>
              <a:t>Docker is the world’s leading software container platform. Developers use Docker to eliminate “works on my machine” problems when collaborating on code with co-workers. Operators use Docker to run and manage apps side-by-side in isolated containers to get better compute density. Enterprises use Docker to build agile software delivery pipelines to ship new features faster, more securely and with confidence for both Linux and Windows Server apps.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49</a:t>
            </a:fld>
            <a:endParaRPr lang="en-US" altLang="en-US"/>
          </a:p>
        </p:txBody>
      </p:sp>
    </p:spTree>
    <p:extLst>
      <p:ext uri="{BB962C8B-B14F-4D97-AF65-F5344CB8AC3E}">
        <p14:creationId xmlns:p14="http://schemas.microsoft.com/office/powerpoint/2010/main" val="1401688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Control groups</a:t>
            </a:r>
          </a:p>
          <a:p>
            <a:r>
              <a:rPr lang="en-US" sz="1200" b="0" i="0" kern="1200" dirty="0" smtClean="0">
                <a:solidFill>
                  <a:schemeClr val="tx1"/>
                </a:solidFill>
                <a:effectLst/>
                <a:latin typeface="+mn-lt"/>
                <a:ea typeface="+mn-ea"/>
                <a:cs typeface="+mn-cs"/>
              </a:rPr>
              <a:t>Control Groups are another key component of Linux Containers. They implement resource accounting and limiting. They provide many useful metrics, but they also help ensure that each container gets its fair share of memory, CPU, disk I/O; and, more importantly, that a single container cannot bring the system down by exhausting one of those resources.</a:t>
            </a:r>
          </a:p>
          <a:p>
            <a:r>
              <a:rPr lang="en-US" sz="1200" b="0" i="0" kern="1200" dirty="0" smtClean="0">
                <a:solidFill>
                  <a:schemeClr val="tx1"/>
                </a:solidFill>
                <a:effectLst/>
                <a:latin typeface="+mn-lt"/>
                <a:ea typeface="+mn-ea"/>
                <a:cs typeface="+mn-cs"/>
              </a:rPr>
              <a:t>So while they do not play a role in preventing one container from accessing or affecting the data and processes of another container, they are essential to fend off some denial-of-service attacks. They are particularly important on multi-tenant platforms, like public and private PaaS, to guarantee a consistent uptime (and performance) even when some applications start to misbehave.</a:t>
            </a:r>
          </a:p>
          <a:p>
            <a:r>
              <a:rPr lang="en-US" sz="1200" b="0" i="0" kern="1200" dirty="0" smtClean="0">
                <a:solidFill>
                  <a:schemeClr val="tx1"/>
                </a:solidFill>
                <a:effectLst/>
                <a:latin typeface="+mn-lt"/>
                <a:ea typeface="+mn-ea"/>
                <a:cs typeface="+mn-cs"/>
              </a:rPr>
              <a:t>Control Groups have been around for a while as well: the code was started in 2006, and initially merged in kernel 2.6.24.</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51</a:t>
            </a:fld>
            <a:endParaRPr lang="en-US" altLang="en-US"/>
          </a:p>
        </p:txBody>
      </p:sp>
    </p:spTree>
    <p:extLst>
      <p:ext uri="{BB962C8B-B14F-4D97-AF65-F5344CB8AC3E}">
        <p14:creationId xmlns:p14="http://schemas.microsoft.com/office/powerpoint/2010/main" val="1743792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Kernel namespaces</a:t>
            </a:r>
          </a:p>
          <a:p>
            <a:r>
              <a:rPr lang="en-US" sz="1200" b="0" i="0" kern="1200" dirty="0" smtClean="0">
                <a:solidFill>
                  <a:schemeClr val="tx1"/>
                </a:solidFill>
                <a:effectLst/>
                <a:latin typeface="+mn-lt"/>
                <a:ea typeface="+mn-ea"/>
                <a:cs typeface="+mn-cs"/>
              </a:rPr>
              <a:t>Docker containers are very similar to LXC containers, and they have similar security features. When you start a container with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run, behind the scenes Docker creates a set of namespaces and control groups for the container.</a:t>
            </a:r>
          </a:p>
          <a:p>
            <a:r>
              <a:rPr lang="en-US" sz="1200" b="1" i="0" kern="1200" dirty="0" smtClean="0">
                <a:solidFill>
                  <a:schemeClr val="tx1"/>
                </a:solidFill>
                <a:effectLst/>
                <a:latin typeface="+mn-lt"/>
                <a:ea typeface="+mn-ea"/>
                <a:cs typeface="+mn-cs"/>
              </a:rPr>
              <a:t>Namespaces provide the first and most straightforward form of isolation</a:t>
            </a:r>
            <a:r>
              <a:rPr lang="en-US" sz="1200" b="0" i="0" kern="1200" dirty="0" smtClean="0">
                <a:solidFill>
                  <a:schemeClr val="tx1"/>
                </a:solidFill>
                <a:effectLst/>
                <a:latin typeface="+mn-lt"/>
                <a:ea typeface="+mn-ea"/>
                <a:cs typeface="+mn-cs"/>
              </a:rPr>
              <a:t>: processes running within a container cannot see, and even less affect, processes running in another container, or in the host system.</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54</a:t>
            </a:fld>
            <a:endParaRPr lang="en-US" altLang="en-US"/>
          </a:p>
        </p:txBody>
      </p:sp>
    </p:spTree>
    <p:extLst>
      <p:ext uri="{BB962C8B-B14F-4D97-AF65-F5344CB8AC3E}">
        <p14:creationId xmlns:p14="http://schemas.microsoft.com/office/powerpoint/2010/main" val="1288256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Linux kernel capabilities</a:t>
            </a:r>
          </a:p>
          <a:p>
            <a:r>
              <a:rPr lang="en-US" sz="1200" b="0" i="0" kern="1200" dirty="0" smtClean="0">
                <a:solidFill>
                  <a:schemeClr val="tx1"/>
                </a:solidFill>
                <a:effectLst/>
                <a:latin typeface="+mn-lt"/>
                <a:ea typeface="+mn-ea"/>
                <a:cs typeface="+mn-cs"/>
              </a:rPr>
              <a:t>By default, Docker starts containers with a restricted set of capabilities. What does that mean?</a:t>
            </a:r>
          </a:p>
          <a:p>
            <a:r>
              <a:rPr lang="en-US" sz="1200" b="0" i="0" kern="1200" dirty="0" smtClean="0">
                <a:solidFill>
                  <a:schemeClr val="tx1"/>
                </a:solidFill>
                <a:effectLst/>
                <a:latin typeface="+mn-lt"/>
                <a:ea typeface="+mn-ea"/>
                <a:cs typeface="+mn-cs"/>
              </a:rPr>
              <a:t>Capabilities turn the binary “root/non-root” dichotomy into a fine-grained access control system. Processes (like web servers) that just need to bind on a port below 1024 do not have to run as root: they can just be granted the </a:t>
            </a:r>
            <a:r>
              <a:rPr lang="en-US" sz="1200" b="0" i="0" kern="1200" dirty="0" err="1" smtClean="0">
                <a:solidFill>
                  <a:schemeClr val="tx1"/>
                </a:solidFill>
                <a:effectLst/>
                <a:latin typeface="+mn-lt"/>
                <a:ea typeface="+mn-ea"/>
                <a:cs typeface="+mn-cs"/>
              </a:rPr>
              <a:t>net_bind_service</a:t>
            </a:r>
            <a:r>
              <a:rPr lang="en-US" sz="1200" b="0" i="0" kern="1200" dirty="0" smtClean="0">
                <a:solidFill>
                  <a:schemeClr val="tx1"/>
                </a:solidFill>
                <a:effectLst/>
                <a:latin typeface="+mn-lt"/>
                <a:ea typeface="+mn-ea"/>
                <a:cs typeface="+mn-cs"/>
              </a:rPr>
              <a:t> capability instead. And there are many other capabilities, for almost all the specific areas where root privileges are usually needed.</a:t>
            </a:r>
          </a:p>
          <a:p>
            <a:r>
              <a:rPr lang="en-US" sz="1200" b="0" i="0" kern="1200" dirty="0" smtClean="0">
                <a:solidFill>
                  <a:schemeClr val="tx1"/>
                </a:solidFill>
                <a:effectLst/>
                <a:latin typeface="+mn-lt"/>
                <a:ea typeface="+mn-ea"/>
                <a:cs typeface="+mn-cs"/>
              </a:rPr>
              <a:t>This means a lot for container security; let’s see why!</a:t>
            </a:r>
          </a:p>
          <a:p>
            <a:r>
              <a:rPr lang="en-US" sz="1200" b="0" i="0" kern="1200" dirty="0" smtClean="0">
                <a:solidFill>
                  <a:schemeClr val="tx1"/>
                </a:solidFill>
                <a:effectLst/>
                <a:latin typeface="+mn-lt"/>
                <a:ea typeface="+mn-ea"/>
                <a:cs typeface="+mn-cs"/>
              </a:rPr>
              <a:t>Your average server (bare metal or virtual machine) needs to run a bunch of processes as root. Those typically include SSH, </a:t>
            </a:r>
            <a:r>
              <a:rPr lang="en-US" sz="1200" b="0" i="0" kern="1200" dirty="0" err="1" smtClean="0">
                <a:solidFill>
                  <a:schemeClr val="tx1"/>
                </a:solidFill>
                <a:effectLst/>
                <a:latin typeface="+mn-lt"/>
                <a:ea typeface="+mn-ea"/>
                <a:cs typeface="+mn-cs"/>
              </a:rPr>
              <a:t>cron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syslogd</a:t>
            </a:r>
            <a:r>
              <a:rPr lang="en-US" sz="1200" b="0" i="0" kern="1200" dirty="0" smtClean="0">
                <a:solidFill>
                  <a:schemeClr val="tx1"/>
                </a:solidFill>
                <a:effectLst/>
                <a:latin typeface="+mn-lt"/>
                <a:ea typeface="+mn-ea"/>
                <a:cs typeface="+mn-cs"/>
              </a:rPr>
              <a:t>; hardware management tools (e.g., load modules), network configuration tools (e.g., to handle DHCP, WPA, or VPNs), and much more. A container is very different, because almost all of those tasks are handled by the infrastructure around the container:</a:t>
            </a:r>
          </a:p>
          <a:p>
            <a:r>
              <a:rPr lang="en-US" sz="1200" b="0" i="0" kern="1200" dirty="0" smtClean="0">
                <a:solidFill>
                  <a:schemeClr val="tx1"/>
                </a:solidFill>
                <a:effectLst/>
                <a:latin typeface="+mn-lt"/>
                <a:ea typeface="+mn-ea"/>
                <a:cs typeface="+mn-cs"/>
              </a:rPr>
              <a:t>SSH access will typically be managed by a single server running on the Docker host;</a:t>
            </a:r>
          </a:p>
          <a:p>
            <a:r>
              <a:rPr lang="en-US" sz="1200" b="0" i="0" kern="1200" dirty="0" err="1" smtClean="0">
                <a:solidFill>
                  <a:schemeClr val="tx1"/>
                </a:solidFill>
                <a:effectLst/>
                <a:latin typeface="+mn-lt"/>
                <a:ea typeface="+mn-ea"/>
                <a:cs typeface="+mn-cs"/>
              </a:rPr>
              <a:t>cron</a:t>
            </a:r>
            <a:r>
              <a:rPr lang="en-US" sz="1200" b="0" i="0" kern="1200" dirty="0" smtClean="0">
                <a:solidFill>
                  <a:schemeClr val="tx1"/>
                </a:solidFill>
                <a:effectLst/>
                <a:latin typeface="+mn-lt"/>
                <a:ea typeface="+mn-ea"/>
                <a:cs typeface="+mn-cs"/>
              </a:rPr>
              <a:t>, when necessary, should run as a user process, dedicated and tailored for the app that needs its scheduling service, rather than as a platform-wide facility;</a:t>
            </a:r>
          </a:p>
          <a:p>
            <a:r>
              <a:rPr lang="en-US" sz="1200" b="0" i="0" kern="1200" dirty="0" smtClean="0">
                <a:solidFill>
                  <a:schemeClr val="tx1"/>
                </a:solidFill>
                <a:effectLst/>
                <a:latin typeface="+mn-lt"/>
                <a:ea typeface="+mn-ea"/>
                <a:cs typeface="+mn-cs"/>
              </a:rPr>
              <a:t>log management will also typically be handed to Docker, or by third-party services like </a:t>
            </a:r>
            <a:r>
              <a:rPr lang="en-US" sz="1200" b="0" i="0" kern="1200" dirty="0" err="1" smtClean="0">
                <a:solidFill>
                  <a:schemeClr val="tx1"/>
                </a:solidFill>
                <a:effectLst/>
                <a:latin typeface="+mn-lt"/>
                <a:ea typeface="+mn-ea"/>
                <a:cs typeface="+mn-cs"/>
              </a:rPr>
              <a:t>Loggly</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Splunk</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hardware management is irrelevant, meaning that you never need to run </a:t>
            </a:r>
            <a:r>
              <a:rPr lang="en-US" sz="1200" b="0" i="0" kern="1200" dirty="0" err="1" smtClean="0">
                <a:solidFill>
                  <a:schemeClr val="tx1"/>
                </a:solidFill>
                <a:effectLst/>
                <a:latin typeface="+mn-lt"/>
                <a:ea typeface="+mn-ea"/>
                <a:cs typeface="+mn-cs"/>
              </a:rPr>
              <a:t>udevd</a:t>
            </a:r>
            <a:r>
              <a:rPr lang="en-US" sz="1200" b="0" i="0" kern="1200" dirty="0" smtClean="0">
                <a:solidFill>
                  <a:schemeClr val="tx1"/>
                </a:solidFill>
                <a:effectLst/>
                <a:latin typeface="+mn-lt"/>
                <a:ea typeface="+mn-ea"/>
                <a:cs typeface="+mn-cs"/>
              </a:rPr>
              <a:t> or equivalent daemons within containers;</a:t>
            </a:r>
          </a:p>
          <a:p>
            <a:r>
              <a:rPr lang="en-US" sz="1200" b="0" i="0" kern="1200" dirty="0" smtClean="0">
                <a:solidFill>
                  <a:schemeClr val="tx1"/>
                </a:solidFill>
                <a:effectLst/>
                <a:latin typeface="+mn-lt"/>
                <a:ea typeface="+mn-ea"/>
                <a:cs typeface="+mn-cs"/>
              </a:rPr>
              <a:t>network management happens outside of the containers, enforcing separation of concerns as much as possible, meaning that a container should never need to perform </a:t>
            </a:r>
            <a:r>
              <a:rPr lang="en-US" sz="1200" b="0" i="0" kern="1200" dirty="0" err="1" smtClean="0">
                <a:solidFill>
                  <a:schemeClr val="tx1"/>
                </a:solidFill>
                <a:effectLst/>
                <a:latin typeface="+mn-lt"/>
                <a:ea typeface="+mn-ea"/>
                <a:cs typeface="+mn-cs"/>
              </a:rPr>
              <a:t>ifconfig</a:t>
            </a:r>
            <a:r>
              <a:rPr lang="en-US" sz="1200" b="0" i="0" kern="1200" dirty="0" smtClean="0">
                <a:solidFill>
                  <a:schemeClr val="tx1"/>
                </a:solidFill>
                <a:effectLst/>
                <a:latin typeface="+mn-lt"/>
                <a:ea typeface="+mn-ea"/>
                <a:cs typeface="+mn-cs"/>
              </a:rPr>
              <a:t>, route, or </a:t>
            </a:r>
            <a:r>
              <a:rPr lang="en-US" sz="1200" b="0" i="0" kern="1200" dirty="0" err="1" smtClean="0">
                <a:solidFill>
                  <a:schemeClr val="tx1"/>
                </a:solidFill>
                <a:effectLst/>
                <a:latin typeface="+mn-lt"/>
                <a:ea typeface="+mn-ea"/>
                <a:cs typeface="+mn-cs"/>
              </a:rPr>
              <a:t>ip</a:t>
            </a:r>
            <a:r>
              <a:rPr lang="en-US" sz="1200" b="0" i="0" kern="1200" dirty="0" smtClean="0">
                <a:solidFill>
                  <a:schemeClr val="tx1"/>
                </a:solidFill>
                <a:effectLst/>
                <a:latin typeface="+mn-lt"/>
                <a:ea typeface="+mn-ea"/>
                <a:cs typeface="+mn-cs"/>
              </a:rPr>
              <a:t> commands (except when a container is specifically engineered to behave like a router or firewall, of course).</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56</a:t>
            </a:fld>
            <a:endParaRPr lang="en-US" altLang="en-US"/>
          </a:p>
        </p:txBody>
      </p:sp>
    </p:spTree>
    <p:extLst>
      <p:ext uri="{BB962C8B-B14F-4D97-AF65-F5344CB8AC3E}">
        <p14:creationId xmlns:p14="http://schemas.microsoft.com/office/powerpoint/2010/main" val="416669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SHARE:</a:t>
            </a:r>
          </a:p>
          <a:p>
            <a:r>
              <a:rPr lang="en-US" dirty="0" smtClean="0"/>
              <a:t>Here’s a look at the</a:t>
            </a:r>
            <a:r>
              <a:rPr lang="en-US" baseline="0" dirty="0" smtClean="0"/>
              <a:t> foundations of a Docker Image; which we’ll break down in-depth later on in this course.</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60</a:t>
            </a:fld>
            <a:endParaRPr lang="en-US" altLang="en-US"/>
          </a:p>
        </p:txBody>
      </p:sp>
    </p:spTree>
    <p:extLst>
      <p:ext uri="{BB962C8B-B14F-4D97-AF65-F5344CB8AC3E}">
        <p14:creationId xmlns:p14="http://schemas.microsoft.com/office/powerpoint/2010/main" val="2039039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Containers provide isolated runtime environments for applications: the entire user space environment is exclusively presented to the container, and any changes to it do not impact other containers’ environments. To provide this isolation, a combination of OS-based mechanisms is used: Linux name spaces are used for isolation and scoping mechanism. File system mounts define what files are accessible to the container. </a:t>
            </a:r>
            <a:r>
              <a:rPr lang="en-US" sz="1200" b="0" i="0" kern="1200" dirty="0" err="1" smtClean="0">
                <a:solidFill>
                  <a:schemeClr val="tx1"/>
                </a:solidFill>
                <a:effectLst/>
                <a:latin typeface="+mn-lt"/>
                <a:ea typeface="+mn-ea"/>
                <a:cs typeface="+mn-cs"/>
              </a:rPr>
              <a:t>cgroups</a:t>
            </a:r>
            <a:r>
              <a:rPr lang="en-US" sz="1200" b="0" i="0" kern="1200" dirty="0" smtClean="0">
                <a:solidFill>
                  <a:schemeClr val="tx1"/>
                </a:solidFill>
                <a:effectLst/>
                <a:latin typeface="+mn-lt"/>
                <a:ea typeface="+mn-ea"/>
                <a:cs typeface="+mn-cs"/>
              </a:rPr>
              <a:t> define resource consumption of containers. Still all containers share the same OS kernel which can realize memory footprint efficiencies when identical libraries are used by multiple containers.</a:t>
            </a:r>
          </a:p>
          <a:p>
            <a:r>
              <a:rPr lang="en-US" sz="1200" b="0" i="0" kern="1200" dirty="0" smtClean="0">
                <a:solidFill>
                  <a:schemeClr val="tx1"/>
                </a:solidFill>
                <a:effectLst/>
                <a:latin typeface="+mn-lt"/>
                <a:ea typeface="+mn-ea"/>
                <a:cs typeface="+mn-cs"/>
              </a:rPr>
              <a:t>With system virtualization, the hypervisor provides a full virtual machine to a guest: the entire OS image including the kernel is now dedicated to the virtual machine. CPU virtualization is used to provide each guest with an exclusive view of a full system environment, and these mechanisms also ensure isolation from other guests. Hypervisor-based management of virtual CPUs, memory and I/O devices is used to define resource consumption of guests.</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61</a:t>
            </a:fld>
            <a:endParaRPr lang="en-US" altLang="en-US"/>
          </a:p>
        </p:txBody>
      </p:sp>
    </p:spTree>
    <p:extLst>
      <p:ext uri="{BB962C8B-B14F-4D97-AF65-F5344CB8AC3E}">
        <p14:creationId xmlns:p14="http://schemas.microsoft.com/office/powerpoint/2010/main" val="120769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Docker platform is the only container platform to build, secure and manage the widest array of applications from development to production both on premises and in the cloud.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Docker Community Edition [CE] empowers developers with tools to build applications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and Docker Enterprise Edition [EE] provides IT with multi-architecture operations at scale.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Docker delivers both an engine for innovation that modernizes without disruption while reducing total costs by more than 50%. Unlike other solutions that specialize in a narrow slice of the enterprise IT portfolio, Docker delivers operations at scale by addressing a diverse set of applications and infrastructure for both developers and IT.</a:t>
            </a: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4</a:t>
            </a:fld>
            <a:endParaRPr lang="en-US" altLang="en-US"/>
          </a:p>
        </p:txBody>
      </p:sp>
    </p:spTree>
    <p:extLst>
      <p:ext uri="{BB962C8B-B14F-4D97-AF65-F5344CB8AC3E}">
        <p14:creationId xmlns:p14="http://schemas.microsoft.com/office/powerpoint/2010/main" val="6285759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Except a very few </a:t>
            </a:r>
            <a:r>
              <a:rPr lang="en-US" sz="1200" b="0" i="0" u="none" strike="noStrike" kern="1200" dirty="0" smtClean="0">
                <a:solidFill>
                  <a:schemeClr val="tx1"/>
                </a:solidFill>
                <a:effectLst/>
                <a:latin typeface="+mn-lt"/>
                <a:ea typeface="+mn-ea"/>
                <a:cs typeface="+mn-cs"/>
                <a:hlinkClick r:id="rId3"/>
              </a:rPr>
              <a:t>like Google that runs containers since almost 10 years</a:t>
            </a:r>
            <a:r>
              <a:rPr lang="en-US" sz="1200" b="0" i="0" kern="1200" dirty="0" smtClean="0">
                <a:solidFill>
                  <a:schemeClr val="tx1"/>
                </a:solidFill>
                <a:effectLst/>
                <a:latin typeface="+mn-lt"/>
                <a:ea typeface="+mn-ea"/>
                <a:cs typeface="+mn-cs"/>
              </a:rPr>
              <a:t>, we used to/are using a server or a VM to host our web applications. Simply ask (if it’s not you) the “system” or “</a:t>
            </a:r>
            <a:r>
              <a:rPr lang="en-US" sz="1200" b="0" i="0" kern="1200" dirty="0" err="1" smtClean="0">
                <a:solidFill>
                  <a:schemeClr val="tx1"/>
                </a:solidFill>
                <a:effectLst/>
                <a:latin typeface="+mn-lt"/>
                <a:ea typeface="+mn-ea"/>
                <a:cs typeface="+mn-cs"/>
              </a:rPr>
              <a:t>devops</a:t>
            </a:r>
            <a:r>
              <a:rPr lang="en-US" sz="1200" b="0" i="0" kern="1200" dirty="0" smtClean="0">
                <a:solidFill>
                  <a:schemeClr val="tx1"/>
                </a:solidFill>
                <a:effectLst/>
                <a:latin typeface="+mn-lt"/>
                <a:ea typeface="+mn-ea"/>
                <a:cs typeface="+mn-cs"/>
              </a:rPr>
              <a:t>” team to install and configure whatever it is needed to run that </a:t>
            </a:r>
            <a:r>
              <a:rPr lang="en-US" sz="1200" b="0" i="1" kern="1200" dirty="0" smtClean="0">
                <a:solidFill>
                  <a:schemeClr val="tx1"/>
                </a:solidFill>
                <a:effectLst/>
                <a:latin typeface="+mn-lt"/>
                <a:ea typeface="+mn-ea"/>
                <a:cs typeface="+mn-cs"/>
              </a:rPr>
              <a:t>replaces with the language you like</a:t>
            </a:r>
            <a:r>
              <a:rPr lang="en-US" sz="1200" b="0" i="0" kern="1200" dirty="0" smtClean="0">
                <a:solidFill>
                  <a:schemeClr val="tx1"/>
                </a:solidFill>
                <a:effectLst/>
                <a:latin typeface="+mn-lt"/>
                <a:ea typeface="+mn-ea"/>
                <a:cs typeface="+mn-cs"/>
              </a:rPr>
              <a:t> web application. Once they finished, we can now updates the source code deployed on the server by using </a:t>
            </a:r>
            <a:r>
              <a:rPr lang="en-US" sz="1200" b="0" i="0" u="none" strike="noStrike" kern="1200" dirty="0" smtClean="0">
                <a:solidFill>
                  <a:schemeClr val="tx1"/>
                </a:solidFill>
                <a:effectLst/>
                <a:latin typeface="+mn-lt"/>
                <a:ea typeface="+mn-ea"/>
                <a:cs typeface="+mn-cs"/>
                <a:hlinkClick r:id="rId4"/>
              </a:rPr>
              <a:t>Capistrano</a:t>
            </a:r>
            <a:r>
              <a:rPr lang="en-US" sz="1200" b="0" i="0" kern="1200" dirty="0" smtClean="0">
                <a:solidFill>
                  <a:schemeClr val="tx1"/>
                </a:solidFill>
                <a:effectLst/>
                <a:latin typeface="+mn-lt"/>
                <a:ea typeface="+mn-ea"/>
                <a:cs typeface="+mn-cs"/>
              </a:rPr>
              <a:t> or any other deployment tool. The result is that </a:t>
            </a:r>
            <a:r>
              <a:rPr lang="en-US" sz="1200" b="1" i="0" kern="1200" dirty="0" smtClean="0">
                <a:solidFill>
                  <a:schemeClr val="tx1"/>
                </a:solidFill>
                <a:effectLst/>
                <a:latin typeface="+mn-lt"/>
                <a:ea typeface="+mn-ea"/>
                <a:cs typeface="+mn-cs"/>
              </a:rPr>
              <a:t>the code is updated on the web server(s)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https://</a:t>
            </a:r>
            <a:r>
              <a:rPr lang="en-US" dirty="0" err="1" smtClean="0"/>
              <a:t>www.slideshare.net</a:t>
            </a:r>
            <a:r>
              <a:rPr lang="en-US" dirty="0" smtClean="0"/>
              <a:t>/</a:t>
            </a:r>
            <a:r>
              <a:rPr lang="en-US" dirty="0" err="1" smtClean="0"/>
              <a:t>jpetazzo</a:t>
            </a:r>
            <a:r>
              <a:rPr lang="en-US" dirty="0" smtClean="0"/>
              <a:t>/immutable-infrastructure-with-docker-and-containers-gluecon-2015</a:t>
            </a: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62</a:t>
            </a:fld>
            <a:endParaRPr lang="en-US" altLang="en-US"/>
          </a:p>
        </p:txBody>
      </p:sp>
    </p:spTree>
    <p:extLst>
      <p:ext uri="{BB962C8B-B14F-4D97-AF65-F5344CB8AC3E}">
        <p14:creationId xmlns:p14="http://schemas.microsoft.com/office/powerpoint/2010/main" val="3532978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Docker daemon can listen for </a:t>
            </a:r>
            <a:r>
              <a:rPr lang="en-US" sz="1200" b="0" i="0" u="none" strike="noStrike" kern="1200" dirty="0" smtClean="0">
                <a:solidFill>
                  <a:schemeClr val="tx1"/>
                </a:solidFill>
                <a:effectLst/>
                <a:latin typeface="+mn-lt"/>
                <a:ea typeface="+mn-ea"/>
                <a:cs typeface="+mn-cs"/>
                <a:hlinkClick r:id="rId3"/>
              </a:rPr>
              <a:t>Docker Remote API</a:t>
            </a:r>
            <a:r>
              <a:rPr lang="en-US" sz="1200" b="0" i="0" kern="1200" dirty="0" smtClean="0">
                <a:solidFill>
                  <a:schemeClr val="tx1"/>
                </a:solidFill>
                <a:effectLst/>
                <a:latin typeface="+mn-lt"/>
                <a:ea typeface="+mn-ea"/>
                <a:cs typeface="+mn-cs"/>
              </a:rPr>
              <a:t> requests via three different types of Socket: </a:t>
            </a:r>
            <a:r>
              <a:rPr lang="en-US" sz="1200" b="0" i="0" kern="1200" dirty="0" err="1" smtClean="0">
                <a:solidFill>
                  <a:schemeClr val="tx1"/>
                </a:solidFill>
                <a:effectLst/>
                <a:latin typeface="+mn-lt"/>
                <a:ea typeface="+mn-ea"/>
                <a:cs typeface="+mn-cs"/>
              </a:rPr>
              <a:t>unix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fd</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By default, a </a:t>
            </a:r>
            <a:r>
              <a:rPr lang="en-US" sz="1200" b="0" i="0" kern="1200" dirty="0" err="1" smtClean="0">
                <a:solidFill>
                  <a:schemeClr val="tx1"/>
                </a:solidFill>
                <a:effectLst/>
                <a:latin typeface="+mn-lt"/>
                <a:ea typeface="+mn-ea"/>
                <a:cs typeface="+mn-cs"/>
              </a:rPr>
              <a:t>unix</a:t>
            </a:r>
            <a:r>
              <a:rPr lang="en-US" sz="1200" b="0" i="0" kern="1200" dirty="0" smtClean="0">
                <a:solidFill>
                  <a:schemeClr val="tx1"/>
                </a:solidFill>
                <a:effectLst/>
                <a:latin typeface="+mn-lt"/>
                <a:ea typeface="+mn-ea"/>
                <a:cs typeface="+mn-cs"/>
              </a:rPr>
              <a:t> domain socket (or IPC socket) is created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/run/</a:t>
            </a:r>
            <a:r>
              <a:rPr lang="en-US" sz="1200" b="0" i="0" kern="1200" dirty="0" err="1" smtClean="0">
                <a:solidFill>
                  <a:schemeClr val="tx1"/>
                </a:solidFill>
                <a:effectLst/>
                <a:latin typeface="+mn-lt"/>
                <a:ea typeface="+mn-ea"/>
                <a:cs typeface="+mn-cs"/>
              </a:rPr>
              <a:t>docker.sock</a:t>
            </a:r>
            <a:r>
              <a:rPr lang="en-US" sz="1200" b="0" i="0" kern="1200" dirty="0" smtClean="0">
                <a:solidFill>
                  <a:schemeClr val="tx1"/>
                </a:solidFill>
                <a:effectLst/>
                <a:latin typeface="+mn-lt"/>
                <a:ea typeface="+mn-ea"/>
                <a:cs typeface="+mn-cs"/>
              </a:rPr>
              <a:t>, requiring either root permission, or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group membership.</a:t>
            </a:r>
          </a:p>
          <a:p>
            <a:r>
              <a:rPr lang="en-US" sz="1200" b="0" i="0" kern="1200" dirty="0" smtClean="0">
                <a:solidFill>
                  <a:schemeClr val="tx1"/>
                </a:solidFill>
                <a:effectLst/>
                <a:latin typeface="+mn-lt"/>
                <a:ea typeface="+mn-ea"/>
                <a:cs typeface="+mn-cs"/>
              </a:rPr>
              <a:t>If you need to access the Docker daemon remotely, you need to enable the </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 Socket. Beware that the default setup provides un-encrypted and un-authenticated direct access to the Docker daemon - and should be secured either using the </a:t>
            </a:r>
            <a:r>
              <a:rPr lang="en-US" sz="1200" b="0" i="0" u="none" strike="noStrike" kern="1200" dirty="0" smtClean="0">
                <a:solidFill>
                  <a:schemeClr val="tx1"/>
                </a:solidFill>
                <a:effectLst/>
                <a:latin typeface="+mn-lt"/>
                <a:ea typeface="+mn-ea"/>
                <a:cs typeface="+mn-cs"/>
                <a:hlinkClick r:id="rId4"/>
              </a:rPr>
              <a:t>built in HTTPS encrypted socket</a:t>
            </a:r>
            <a:r>
              <a:rPr lang="en-US" sz="1200" b="0" i="0" kern="1200" dirty="0" smtClean="0">
                <a:solidFill>
                  <a:schemeClr val="tx1"/>
                </a:solidFill>
                <a:effectLst/>
                <a:latin typeface="+mn-lt"/>
                <a:ea typeface="+mn-ea"/>
                <a:cs typeface="+mn-cs"/>
              </a:rPr>
              <a:t>, or by putting a secure web proxy in front of it. You can listen on port 2375 on all network interfaces with -H </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://0.0.0.0:2375, or on a particular network interface using its IP address: -H </a:t>
            </a:r>
            <a:r>
              <a:rPr lang="en-US" sz="1200" b="0" i="0" kern="1200" dirty="0" err="1" smtClean="0">
                <a:solidFill>
                  <a:schemeClr val="tx1"/>
                </a:solidFill>
                <a:effectLst/>
                <a:latin typeface="+mn-lt"/>
                <a:ea typeface="+mn-ea"/>
                <a:cs typeface="+mn-cs"/>
              </a:rPr>
              <a:t>tcp</a:t>
            </a:r>
            <a:r>
              <a:rPr lang="en-US" sz="1200" b="0" i="0" kern="1200" dirty="0" smtClean="0">
                <a:solidFill>
                  <a:schemeClr val="tx1"/>
                </a:solidFill>
                <a:effectLst/>
                <a:latin typeface="+mn-lt"/>
                <a:ea typeface="+mn-ea"/>
                <a:cs typeface="+mn-cs"/>
              </a:rPr>
              <a:t>://192.168.59.103:2375. It is conventional to use port 2375 for un-encrypted, and port 2376 for encrypted communication with the daemon.</a:t>
            </a:r>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63</a:t>
            </a:fld>
            <a:endParaRPr lang="en-US" altLang="en-US"/>
          </a:p>
        </p:txBody>
      </p:sp>
    </p:spTree>
    <p:extLst>
      <p:ext uri="{BB962C8B-B14F-4D97-AF65-F5344CB8AC3E}">
        <p14:creationId xmlns:p14="http://schemas.microsoft.com/office/powerpoint/2010/main" val="1320192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Because your container is self-sufficient, you will </a:t>
            </a:r>
            <a:r>
              <a:rPr lang="en-US" sz="1200" b="1" i="0" kern="1200" dirty="0" smtClean="0">
                <a:solidFill>
                  <a:schemeClr val="tx1"/>
                </a:solidFill>
                <a:effectLst/>
                <a:latin typeface="+mn-lt"/>
                <a:ea typeface="+mn-ea"/>
                <a:cs typeface="+mn-cs"/>
              </a:rPr>
              <a:t>just have to run the container without caring about anything else</a:t>
            </a:r>
            <a:r>
              <a:rPr lang="en-US" sz="1200" b="0" i="0" kern="1200" dirty="0" smtClean="0">
                <a:solidFill>
                  <a:schemeClr val="tx1"/>
                </a:solidFill>
                <a:effectLst/>
                <a:latin typeface="+mn-lt"/>
                <a:ea typeface="+mn-ea"/>
                <a:cs typeface="+mn-cs"/>
              </a:rPr>
              <a:t> like mounting volumes,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That means you can share your application with your users or partners in a more easy way. A good example is the </a:t>
            </a:r>
            <a:r>
              <a:rPr lang="en-US" sz="1200" b="0" i="0" kern="1200" dirty="0" err="1" smtClean="0">
                <a:solidFill>
                  <a:schemeClr val="tx1"/>
                </a:solidFill>
                <a:effectLst/>
                <a:latin typeface="+mn-lt"/>
                <a:ea typeface="+mn-ea"/>
                <a:cs typeface="+mn-cs"/>
              </a:rPr>
              <a:t>Blackfire</a:t>
            </a:r>
            <a:r>
              <a:rPr lang="en-US" sz="1200" b="0" i="0" kern="1200" dirty="0" smtClean="0">
                <a:solidFill>
                  <a:schemeClr val="tx1"/>
                </a:solidFill>
                <a:effectLst/>
                <a:latin typeface="+mn-lt"/>
                <a:ea typeface="+mn-ea"/>
                <a:cs typeface="+mn-cs"/>
              </a:rPr>
              <a:t> company that shares their agent in an image that </a:t>
            </a:r>
            <a:r>
              <a:rPr lang="en-US" sz="1200" b="0" i="0" u="none" strike="noStrike" kern="1200" dirty="0" smtClean="0">
                <a:solidFill>
                  <a:schemeClr val="tx1"/>
                </a:solidFill>
                <a:effectLst/>
                <a:latin typeface="+mn-lt"/>
                <a:ea typeface="+mn-ea"/>
                <a:cs typeface="+mn-cs"/>
                <a:hlinkClick r:id="rId3"/>
              </a:rPr>
              <a:t>you just have todocker run</a:t>
            </a:r>
            <a:r>
              <a:rPr lang="en-US" sz="1200" b="0" i="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66</a:t>
            </a:fld>
            <a:endParaRPr lang="en-US" altLang="en-US"/>
          </a:p>
        </p:txBody>
      </p:sp>
    </p:spTree>
    <p:extLst>
      <p:ext uri="{BB962C8B-B14F-4D97-AF65-F5344CB8AC3E}">
        <p14:creationId xmlns:p14="http://schemas.microsoft.com/office/powerpoint/2010/main" val="489745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68</a:t>
            </a:fld>
            <a:endParaRPr lang="en-US" altLang="en-US"/>
          </a:p>
        </p:txBody>
      </p:sp>
    </p:spTree>
    <p:extLst>
      <p:ext uri="{BB962C8B-B14F-4D97-AF65-F5344CB8AC3E}">
        <p14:creationId xmlns:p14="http://schemas.microsoft.com/office/powerpoint/2010/main" val="9843363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rPr dirty="0"/>
              <a:t>container</a:t>
            </a:r>
          </a:p>
          <a:p>
            <a:r>
              <a:rPr dirty="0"/>
              <a:t>A container is a runtime instance of a docker image.</a:t>
            </a:r>
          </a:p>
          <a:p>
            <a:r>
              <a:rPr dirty="0"/>
              <a:t>A Docker container consists of</a:t>
            </a:r>
          </a:p>
          <a:p>
            <a:r>
              <a:rPr dirty="0"/>
              <a:t>-A Docker image</a:t>
            </a:r>
          </a:p>
          <a:p>
            <a:r>
              <a:rPr dirty="0"/>
              <a:t>-Execution environment</a:t>
            </a:r>
          </a:p>
          <a:p>
            <a:r>
              <a:rPr dirty="0"/>
              <a:t>-A standard set of instructions</a:t>
            </a:r>
          </a:p>
          <a:p>
            <a:r>
              <a:rPr dirty="0"/>
              <a:t>The concept is borrowed from Shipping Containers, which define a standard to ship goods globally. Docker defines a standard to ship software.</a:t>
            </a:r>
          </a:p>
          <a:p>
            <a:endParaRPr dirty="0"/>
          </a:p>
          <a:p>
            <a:endParaRPr dirty="0"/>
          </a:p>
          <a:p>
            <a:r>
              <a:rPr dirty="0"/>
              <a:t>image</a:t>
            </a:r>
          </a:p>
          <a:p>
            <a:r>
              <a:rPr dirty="0"/>
              <a:t>Docker images are the basis of containers. An Image is an ordered collection of root filesystem changes and the corresponding execution parameters for use within a container runtime. An image typically contains a union of layered filesystems stacked on top of each other. An image does not have state and it never changes.</a:t>
            </a:r>
          </a:p>
          <a:p>
            <a:endParaRPr dirty="0"/>
          </a:p>
          <a:p>
            <a:endParaRPr dirty="0"/>
          </a:p>
          <a:p>
            <a:r>
              <a:rPr dirty="0"/>
              <a:t>tag</a:t>
            </a:r>
          </a:p>
          <a:p>
            <a:r>
              <a:rPr dirty="0"/>
              <a:t>A tag is a label applied to a Docker image in a repository. tags are how various images in a repository are distinguished from each other.</a:t>
            </a:r>
          </a:p>
          <a:p>
            <a:endParaRPr dirty="0"/>
          </a:p>
          <a:p>
            <a:r>
              <a:rPr dirty="0"/>
              <a:t>Note : This label is not related to the key=value labels set for docker daemon</a:t>
            </a:r>
          </a:p>
          <a:p>
            <a:endParaRPr dirty="0"/>
          </a:p>
          <a:p>
            <a:endParaRPr dirty="0"/>
          </a:p>
          <a:p>
            <a:r>
              <a:rPr dirty="0"/>
              <a:t>aufs</a:t>
            </a:r>
          </a:p>
          <a:p>
            <a:r>
              <a:rPr dirty="0"/>
              <a:t>aufs (advanced multi layered unification filesystem) is a Linux filesystem that Docker supports as a storage backend. It implements the union mount for Linux file systems.</a:t>
            </a:r>
          </a:p>
          <a:p>
            <a:endParaRPr dirty="0"/>
          </a:p>
          <a:p>
            <a:r>
              <a:rPr dirty="0"/>
              <a:t>base image</a:t>
            </a:r>
          </a:p>
          <a:p>
            <a:r>
              <a:rPr dirty="0"/>
              <a:t>An image that has no parent is a base image.</a:t>
            </a:r>
          </a:p>
          <a:p>
            <a:endParaRPr dirty="0"/>
          </a:p>
          <a:p>
            <a:r>
              <a:rPr dirty="0"/>
              <a:t>boot2docker</a:t>
            </a:r>
          </a:p>
          <a:p>
            <a:r>
              <a:rPr dirty="0"/>
              <a:t>boot2docker is a lightweight Linux distribution made specifically to run Docker containers. The boot2docker management tool for Mac and Windows was deprecated and replaced by docker-machine which you can install with the Docker Toolbox.</a:t>
            </a:r>
          </a:p>
          <a:p>
            <a:endParaRPr dirty="0"/>
          </a:p>
          <a:p>
            <a:r>
              <a:rPr dirty="0"/>
              <a:t>btrfs</a:t>
            </a:r>
          </a:p>
          <a:p>
            <a:r>
              <a:rPr dirty="0"/>
              <a:t>btrfs (B-tree file system) is a Linux filesystem that Docker supports as a storage backend. It is a copy-on-write filesystem.</a:t>
            </a:r>
          </a:p>
          <a:p>
            <a:endParaRPr dirty="0"/>
          </a:p>
          <a:p>
            <a:r>
              <a:rPr dirty="0"/>
              <a:t>build</a:t>
            </a:r>
          </a:p>
          <a:p>
            <a:r>
              <a:rPr dirty="0"/>
              <a:t>build is the process of building Docker images using a Dockerfile. The build uses a Dockerfile and a “context”. The context is the set of files in the directory in which the image is built.</a:t>
            </a:r>
          </a:p>
          <a:p>
            <a:endParaRPr dirty="0"/>
          </a:p>
          <a:p>
            <a:r>
              <a:rPr dirty="0"/>
              <a:t>cgroups</a:t>
            </a:r>
          </a:p>
          <a:p>
            <a:r>
              <a:rPr dirty="0"/>
              <a:t>cgroups is a Linux kernel feature that limits, accounts for, and isolates the resource usage (CPU, memory, disk I/O, network, etc.) of a collection of processes. Docker relies on cgroups to control and isolate resource limits.</a:t>
            </a:r>
          </a:p>
          <a:p>
            <a:endParaRPr dirty="0"/>
          </a:p>
          <a:p>
            <a:r>
              <a:rPr dirty="0"/>
              <a:t>Also known as : control groups</a:t>
            </a:r>
          </a:p>
          <a:p>
            <a:endParaRPr dirty="0"/>
          </a:p>
          <a:p>
            <a:r>
              <a:rPr dirty="0"/>
              <a:t>Compose</a:t>
            </a:r>
          </a:p>
          <a:p>
            <a:r>
              <a:rPr dirty="0"/>
              <a:t>Compose is a tool for defining and running complex applications with Docker. With compose, you define a multi-container application in a single file, then spin your application up in a single command which does everything that needs to be done to get it running.</a:t>
            </a:r>
          </a:p>
          <a:p>
            <a:endParaRPr dirty="0"/>
          </a:p>
          <a:p>
            <a:r>
              <a:rPr dirty="0"/>
              <a:t>Also known as : docker-compose, fig</a:t>
            </a:r>
          </a:p>
          <a:p>
            <a:endParaRPr dirty="0"/>
          </a:p>
          <a:p>
            <a:r>
              <a:rPr dirty="0"/>
              <a:t>container</a:t>
            </a:r>
          </a:p>
          <a:p>
            <a:r>
              <a:rPr dirty="0"/>
              <a:t>A container is a runtime instance of a docker image.</a:t>
            </a:r>
          </a:p>
          <a:p>
            <a:endParaRPr dirty="0"/>
          </a:p>
          <a:p>
            <a:r>
              <a:rPr dirty="0"/>
              <a:t>A Docker container consists of</a:t>
            </a:r>
          </a:p>
          <a:p>
            <a:endParaRPr dirty="0"/>
          </a:p>
          <a:p>
            <a:r>
              <a:rPr dirty="0"/>
              <a:t>A Docker image</a:t>
            </a:r>
          </a:p>
          <a:p>
            <a:r>
              <a:rPr dirty="0"/>
              <a:t>Execution environment</a:t>
            </a:r>
          </a:p>
          <a:p>
            <a:r>
              <a:rPr dirty="0"/>
              <a:t>A standard set of instructions</a:t>
            </a:r>
          </a:p>
          <a:p>
            <a:r>
              <a:rPr dirty="0"/>
              <a:t>The concept is borrowed from Shipping Containers, which define a standard to ship goods globally. Docker defines a standard to ship software.</a:t>
            </a:r>
          </a:p>
          <a:p>
            <a:endParaRPr dirty="0"/>
          </a:p>
          <a:p>
            <a:r>
              <a:rPr dirty="0"/>
              <a:t>data volume</a:t>
            </a:r>
          </a:p>
          <a:p>
            <a:r>
              <a:rPr dirty="0"/>
              <a:t>A data volume is a specially-designated directory within one or more containers that bypasses the Union File System. Data volumes are designed to persist data, independent of the container’s life cycle. Docker therefore never automatically delete volumes when you remove a container, nor will it “garbage collect” volumes that are no longer referenced by a container.</a:t>
            </a:r>
          </a:p>
          <a:p>
            <a:endParaRPr dirty="0"/>
          </a:p>
          <a:p>
            <a:r>
              <a:rPr dirty="0"/>
              <a:t>Docker</a:t>
            </a:r>
          </a:p>
          <a:p>
            <a:r>
              <a:rPr dirty="0"/>
              <a:t>The term Docker can refer to</a:t>
            </a:r>
          </a:p>
          <a:p>
            <a:endParaRPr dirty="0"/>
          </a:p>
          <a:p>
            <a:r>
              <a:rPr dirty="0"/>
              <a:t>The Docker project as a whole, which is a platform for developers and sysadmins to develop, ship, and run applications</a:t>
            </a:r>
          </a:p>
          <a:p>
            <a:r>
              <a:rPr dirty="0"/>
              <a:t>The docker daemon process running on the host which manages images and containers</a:t>
            </a:r>
          </a:p>
          <a:p>
            <a:r>
              <a:rPr dirty="0"/>
              <a:t>Docker Hub</a:t>
            </a:r>
          </a:p>
          <a:p>
            <a:r>
              <a:rPr dirty="0"/>
              <a:t>The Docker Hub is a centralized resource for working with Docker and its components. It provides the following services:</a:t>
            </a:r>
          </a:p>
          <a:p>
            <a:endParaRPr dirty="0"/>
          </a:p>
          <a:p>
            <a:r>
              <a:rPr dirty="0"/>
              <a:t>Docker image hosting</a:t>
            </a:r>
          </a:p>
          <a:p>
            <a:r>
              <a:rPr dirty="0"/>
              <a:t>User authentication</a:t>
            </a:r>
          </a:p>
          <a:p>
            <a:r>
              <a:rPr dirty="0"/>
              <a:t>Automated image builds and work-flow tools such as build triggers and web hooks</a:t>
            </a:r>
          </a:p>
          <a:p>
            <a:r>
              <a:rPr dirty="0"/>
              <a:t>Integration with GitHub and Bitbucket</a:t>
            </a:r>
          </a:p>
          <a:p>
            <a:r>
              <a:rPr dirty="0"/>
              <a:t>Dockerfile</a:t>
            </a:r>
          </a:p>
          <a:p>
            <a:r>
              <a:rPr dirty="0"/>
              <a:t>A Dockerfile is a text document that contains all the commands you would normally execute manually in order to build a Docker image. Docker can build images automatically by reading the instructions from a Dockerfile.</a:t>
            </a:r>
          </a:p>
          <a:p>
            <a:endParaRPr dirty="0"/>
          </a:p>
          <a:p>
            <a:r>
              <a:rPr dirty="0"/>
              <a:t>filesystem</a:t>
            </a:r>
          </a:p>
          <a:p>
            <a:r>
              <a:rPr dirty="0"/>
              <a:t>A file system is the method an operating system uses to name files and assign them locations for efficient storage and retrieval.</a:t>
            </a:r>
          </a:p>
          <a:p>
            <a:endParaRPr dirty="0"/>
          </a:p>
          <a:p>
            <a:r>
              <a:rPr dirty="0"/>
              <a:t>Examples :</a:t>
            </a:r>
          </a:p>
          <a:p>
            <a:endParaRPr dirty="0"/>
          </a:p>
          <a:p>
            <a:r>
              <a:rPr dirty="0"/>
              <a:t>Linux : ext4, aufs, btrfs, zfs</a:t>
            </a:r>
          </a:p>
          <a:p>
            <a:r>
              <a:rPr dirty="0"/>
              <a:t>Windows : NTFS</a:t>
            </a:r>
          </a:p>
          <a:p>
            <a:r>
              <a:rPr dirty="0"/>
              <a:t>macOS : HFS+</a:t>
            </a:r>
          </a:p>
          <a:p>
            <a:r>
              <a:rPr dirty="0"/>
              <a:t>image</a:t>
            </a:r>
          </a:p>
          <a:p>
            <a:r>
              <a:rPr dirty="0"/>
              <a:t>Docker images are the basis of containers. An Image is an ordered collection of root filesystem changes and the corresponding execution parameters for use within a container runtime. An image typically contains a union of layered filesystems stacked on top of each other. An image does not have state and it never changes.</a:t>
            </a:r>
          </a:p>
          <a:p>
            <a:endParaRPr dirty="0"/>
          </a:p>
          <a:p>
            <a:r>
              <a:rPr dirty="0"/>
              <a:t>libcontainer</a:t>
            </a:r>
          </a:p>
          <a:p>
            <a:r>
              <a:rPr dirty="0"/>
              <a:t>libcontainer provides a native Go implementation for creating containers with namespaces, cgroups, capabilities, and filesystem access controls. It allows you to manage the lifecycle of the container performing additional operations after the container is created.</a:t>
            </a:r>
          </a:p>
          <a:p>
            <a:endParaRPr dirty="0"/>
          </a:p>
          <a:p>
            <a:r>
              <a:rPr dirty="0"/>
              <a:t>libnetwork</a:t>
            </a:r>
          </a:p>
          <a:p>
            <a:r>
              <a:rPr dirty="0"/>
              <a:t>libnetwork provides a native Go implementation for creating and managing container network namespaces and other network resources. It manage the networking lifecycle of the container performing additional operations after the container is created.</a:t>
            </a:r>
          </a:p>
          <a:p>
            <a:endParaRPr dirty="0"/>
          </a:p>
          <a:p>
            <a:r>
              <a:rPr dirty="0"/>
              <a:t>link</a:t>
            </a:r>
          </a:p>
          <a:p>
            <a:r>
              <a:rPr dirty="0"/>
              <a:t>links provide a legacy interface to connect Docker containers running on the same host to each other without exposing the hosts’ network ports. Use the Docker networks feature instead.</a:t>
            </a:r>
          </a:p>
          <a:p>
            <a:endParaRPr dirty="0"/>
          </a:p>
          <a:p>
            <a:r>
              <a:rPr dirty="0"/>
              <a:t>Machine</a:t>
            </a:r>
          </a:p>
          <a:p>
            <a:r>
              <a:rPr dirty="0"/>
              <a:t>Machine is a Docker tool which makes it really easy to create Docker hosts on your computer, on cloud providers and inside your own data center. It creates servers, installs Docker on them, then configures the Docker client to talk to them.</a:t>
            </a:r>
          </a:p>
          <a:p>
            <a:endParaRPr dirty="0"/>
          </a:p>
          <a:p>
            <a:r>
              <a:rPr dirty="0"/>
              <a:t>Also known as : docker-machine</a:t>
            </a:r>
          </a:p>
          <a:p>
            <a:endParaRPr dirty="0"/>
          </a:p>
          <a:p>
            <a:r>
              <a:rPr dirty="0"/>
              <a:t>node</a:t>
            </a:r>
          </a:p>
          <a:p>
            <a:r>
              <a:rPr dirty="0"/>
              <a:t>A node is a physical or virtual machine running an instance of the Docker Engine in swarm mode.</a:t>
            </a:r>
          </a:p>
          <a:p>
            <a:endParaRPr dirty="0"/>
          </a:p>
          <a:p>
            <a:r>
              <a:rPr dirty="0"/>
              <a:t>Manager nodes perform swarm management and orchestration duties. By default manager nodes are also worker nodes.</a:t>
            </a:r>
          </a:p>
          <a:p>
            <a:endParaRPr dirty="0"/>
          </a:p>
          <a:p>
            <a:r>
              <a:rPr dirty="0"/>
              <a:t>Worker nodes execute tasks.</a:t>
            </a:r>
          </a:p>
          <a:p>
            <a:endParaRPr dirty="0"/>
          </a:p>
          <a:p>
            <a:r>
              <a:rPr dirty="0"/>
              <a:t>overlay network driver</a:t>
            </a:r>
          </a:p>
          <a:p>
            <a:r>
              <a:rPr dirty="0"/>
              <a:t>Overlay network driver provides out of the box multi-host network connectivity for docker containers in a cluster.</a:t>
            </a:r>
          </a:p>
          <a:p>
            <a:endParaRPr dirty="0"/>
          </a:p>
          <a:p>
            <a:r>
              <a:rPr dirty="0"/>
              <a:t>overlay storage driver</a:t>
            </a:r>
          </a:p>
          <a:p>
            <a:r>
              <a:rPr dirty="0"/>
              <a:t>OverlayFS is a filesystem service for Linux which implements a union mount for other file systems. It is supported by the Docker daemon as a storage driver.</a:t>
            </a:r>
          </a:p>
          <a:p>
            <a:endParaRPr dirty="0"/>
          </a:p>
          <a:p>
            <a:r>
              <a:rPr dirty="0"/>
              <a:t>registry</a:t>
            </a:r>
          </a:p>
          <a:p>
            <a:r>
              <a:rPr dirty="0"/>
              <a:t>A Registry is a hosted service containing repositories of images which responds to the Registry API.</a:t>
            </a:r>
          </a:p>
          <a:p>
            <a:endParaRPr dirty="0"/>
          </a:p>
          <a:p>
            <a:r>
              <a:rPr dirty="0"/>
              <a:t>The default registry can be accessed using a browser at Docker Hub or using the docker search command.</a:t>
            </a:r>
          </a:p>
          <a:p>
            <a:endParaRPr dirty="0"/>
          </a:p>
          <a:p>
            <a:r>
              <a:rPr dirty="0"/>
              <a:t>repository</a:t>
            </a:r>
          </a:p>
          <a:p>
            <a:r>
              <a:rPr dirty="0"/>
              <a:t>A repository is a set of Docker images. A repository can be shared by pushing it to a registry server. The different images in the repository can be labeled using tags.</a:t>
            </a:r>
          </a:p>
          <a:p>
            <a:endParaRPr dirty="0"/>
          </a:p>
          <a:p>
            <a:r>
              <a:rPr dirty="0"/>
              <a:t>Here is an example of the shared nginx repository and its tags</a:t>
            </a:r>
          </a:p>
          <a:p>
            <a:endParaRPr dirty="0"/>
          </a:p>
          <a:p>
            <a:r>
              <a:rPr dirty="0"/>
              <a:t>service</a:t>
            </a:r>
          </a:p>
          <a:p>
            <a:r>
              <a:rPr dirty="0"/>
              <a:t>A service is the definition of how you want to run your application containers in a swarm. At the most basic level a service defines which container image to run in the swarm and which commands to run in the container. For orchestration purposes, the service defines the “desired state”, meaning how many containers to run as tasks and constraints for deploying the containers.</a:t>
            </a:r>
          </a:p>
          <a:p>
            <a:endParaRPr dirty="0"/>
          </a:p>
          <a:p>
            <a:r>
              <a:rPr dirty="0"/>
              <a:t>Frequently a service is a microservice within the context of some larger application. Examples of services might include an HTTP server, a database, or any other type of executable program that you wish to run in a distributed environment.</a:t>
            </a:r>
          </a:p>
          <a:p>
            <a:endParaRPr dirty="0"/>
          </a:p>
          <a:p>
            <a:r>
              <a:rPr dirty="0"/>
              <a:t>service discovery</a:t>
            </a:r>
          </a:p>
          <a:p>
            <a:r>
              <a:rPr dirty="0"/>
              <a:t>Swarm mode service discovery is a DNS component internal to the swarm that automatically assigns each service on an overlay network in the swarm a VIP and DNS entry. Containers on the network share DNS mappings for the service via gossip so any container on the network can access the service via its service name.</a:t>
            </a:r>
          </a:p>
          <a:p>
            <a:endParaRPr dirty="0"/>
          </a:p>
          <a:p>
            <a:r>
              <a:rPr dirty="0"/>
              <a:t>You don’t need to expose service-specific ports to make the service available to other services on the same overlay network. The swarm’s internal load balancer automatically distributes requests to the service VIP among the active tasks.</a:t>
            </a:r>
          </a:p>
          <a:p>
            <a:endParaRPr dirty="0"/>
          </a:p>
          <a:p>
            <a:r>
              <a:rPr dirty="0"/>
              <a:t>swarm</a:t>
            </a:r>
          </a:p>
          <a:p>
            <a:r>
              <a:rPr dirty="0"/>
              <a:t>A swarm is a cluster of one or more Docker Engines running in swarm mode.</a:t>
            </a:r>
          </a:p>
          <a:p>
            <a:endParaRPr dirty="0"/>
          </a:p>
          <a:p>
            <a:r>
              <a:rPr dirty="0"/>
              <a:t>Swarm</a:t>
            </a:r>
          </a:p>
          <a:p>
            <a:r>
              <a:rPr dirty="0"/>
              <a:t>Do not confuse Docker Swarm with the swarm mode features in Docker Engine.</a:t>
            </a:r>
          </a:p>
          <a:p>
            <a:endParaRPr dirty="0"/>
          </a:p>
          <a:p>
            <a:r>
              <a:rPr dirty="0"/>
              <a:t>Docker Swarm is the name of a standalone native clustering tool for Docker. Docker Swarm pools together several Docker hosts and exposes them as a single virtual Docker host. It serves the standard Docker API, so any tool that already works with Docker can now transparently scale up to multiple hosts.</a:t>
            </a:r>
          </a:p>
          <a:p>
            <a:endParaRPr dirty="0"/>
          </a:p>
          <a:p>
            <a:r>
              <a:rPr dirty="0"/>
              <a:t>Also known as : docker-swarm</a:t>
            </a:r>
          </a:p>
          <a:p>
            <a:endParaRPr dirty="0"/>
          </a:p>
          <a:p>
            <a:r>
              <a:rPr dirty="0"/>
              <a:t>swarm mode</a:t>
            </a:r>
          </a:p>
          <a:p>
            <a:r>
              <a:rPr dirty="0"/>
              <a:t>Swarm mode refers to cluster management and orchestration features embedded in Docker Engine. When you initialize a new swarm (cluster) or join nodes to a swarm, the Docker Engine runs in swarm mode.</a:t>
            </a:r>
          </a:p>
          <a:p>
            <a:endParaRPr dirty="0"/>
          </a:p>
          <a:p>
            <a:r>
              <a:rPr dirty="0"/>
              <a:t>tag</a:t>
            </a:r>
          </a:p>
          <a:p>
            <a:r>
              <a:rPr dirty="0"/>
              <a:t>A tag is a label applied to a Docker image in a repository. tags are how various images in a repository are distinguished from each other.</a:t>
            </a:r>
          </a:p>
          <a:p>
            <a:endParaRPr dirty="0"/>
          </a:p>
          <a:p>
            <a:r>
              <a:rPr dirty="0"/>
              <a:t>Note : This label is not related to the key=value labels set for docker daemon</a:t>
            </a:r>
          </a:p>
          <a:p>
            <a:endParaRPr dirty="0"/>
          </a:p>
          <a:p>
            <a:r>
              <a:rPr dirty="0"/>
              <a:t>task</a:t>
            </a:r>
          </a:p>
          <a:p>
            <a:r>
              <a:rPr dirty="0"/>
              <a:t>A task is the atomic unit of scheduling within a swarm. A task carries a Docker container and the commands to run inside the container. Manager nodes assign tasks to worker nodes according to the number of replicas set in the service scale.</a:t>
            </a:r>
          </a:p>
          <a:p>
            <a:endParaRPr dirty="0"/>
          </a:p>
          <a:p>
            <a:r>
              <a:rPr dirty="0"/>
              <a:t>The diagram below illustrates the relationship of services to tasks and containers.</a:t>
            </a:r>
          </a:p>
          <a:p>
            <a:endParaRPr dirty="0"/>
          </a:p>
          <a:p>
            <a:r>
              <a:rPr dirty="0"/>
              <a:t>services diagram</a:t>
            </a:r>
          </a:p>
          <a:p>
            <a:endParaRPr dirty="0"/>
          </a:p>
          <a:p>
            <a:r>
              <a:rPr dirty="0"/>
              <a:t>Toolbox</a:t>
            </a:r>
          </a:p>
          <a:p>
            <a:r>
              <a:rPr dirty="0"/>
              <a:t>Docker Toolbox is the installer for Mac and Windows users.</a:t>
            </a:r>
          </a:p>
          <a:p>
            <a:endParaRPr dirty="0"/>
          </a:p>
          <a:p>
            <a:r>
              <a:rPr dirty="0"/>
              <a:t>Union file system</a:t>
            </a:r>
          </a:p>
          <a:p>
            <a:r>
              <a:rPr dirty="0"/>
              <a:t>Union file systems, or UnionFS, are file systems that operate by creating layers, making them very lightweight and fast. Docker uses union file systems to provide the building blocks for containers.</a:t>
            </a:r>
          </a:p>
          <a:p>
            <a:endParaRPr dirty="0"/>
          </a:p>
          <a:p>
            <a:r>
              <a:rPr dirty="0"/>
              <a:t>virtual machine</a:t>
            </a:r>
          </a:p>
          <a:p>
            <a:r>
              <a:rPr dirty="0"/>
              <a:t>A virtual machine is a program that emulates a complete computer and imitates dedicated hardware. It shares physical hardware resources with other users but isolates the operating system. The end user has the same experience on a Virtual Machine as they would have on dedicated hardware.</a:t>
            </a:r>
          </a:p>
          <a:p>
            <a:endParaRPr dirty="0"/>
          </a:p>
          <a:p>
            <a:r>
              <a:rPr dirty="0"/>
              <a:t>Compared to containers, a virtual machine is heavier to run, provides more isolation, gets its own set of resources and does minimal sharing.</a:t>
            </a:r>
          </a:p>
          <a:p>
            <a:endParaRPr dirty="0"/>
          </a:p>
        </p:txBody>
      </p:sp>
    </p:spTree>
    <p:extLst>
      <p:ext uri="{BB962C8B-B14F-4D97-AF65-F5344CB8AC3E}">
        <p14:creationId xmlns:p14="http://schemas.microsoft.com/office/powerpoint/2010/main" val="1162348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container</a:t>
            </a:r>
          </a:p>
          <a:p>
            <a:r>
              <a:t>A container is a runtime instance of a docker image.</a:t>
            </a:r>
          </a:p>
          <a:p>
            <a:r>
              <a:t>A Docker container consists of</a:t>
            </a:r>
          </a:p>
          <a:p>
            <a:r>
              <a:t>-A Docker image</a:t>
            </a:r>
          </a:p>
          <a:p>
            <a:r>
              <a:t>-Execution environment</a:t>
            </a:r>
          </a:p>
          <a:p>
            <a:r>
              <a:t>-A standard set of instructions</a:t>
            </a:r>
          </a:p>
          <a:p>
            <a:r>
              <a:t>The concept is borrowed from Shipping Containers, which define a standard to ship goods globally. Docker defines a standard to ship software.</a:t>
            </a:r>
          </a:p>
          <a:p>
            <a:endParaRPr/>
          </a:p>
          <a:p>
            <a:endParaRPr/>
          </a:p>
          <a:p>
            <a:r>
              <a:t>image</a:t>
            </a:r>
          </a:p>
          <a:p>
            <a:r>
              <a:t>Docker images are the basis of containers. An Image is an ordered collection of root filesystem changes and the corresponding execution parameters for use within a container runtime. An image typically contains a union of layered filesystems stacked on top of each other. An image does not have state and it never changes.</a:t>
            </a:r>
          </a:p>
          <a:p>
            <a:endParaRPr/>
          </a:p>
          <a:p>
            <a:endParaRPr/>
          </a:p>
          <a:p>
            <a:r>
              <a:t>tag</a:t>
            </a:r>
          </a:p>
          <a:p>
            <a:r>
              <a:t>A tag is a label applied to a Docker image in a repository. tags are how various images in a repository are distinguished from each other.</a:t>
            </a:r>
          </a:p>
          <a:p>
            <a:endParaRPr/>
          </a:p>
          <a:p>
            <a:r>
              <a:t>Note : This label is not related to the key=value labels set for docker daemon</a:t>
            </a:r>
          </a:p>
          <a:p>
            <a:endParaRPr/>
          </a:p>
          <a:p>
            <a:endParaRPr/>
          </a:p>
          <a:p>
            <a:r>
              <a:t>aufs</a:t>
            </a:r>
          </a:p>
          <a:p>
            <a:r>
              <a:t>aufs (advanced multi layered unification filesystem) is a Linux filesystem that Docker supports as a storage backend. It implements the union mount for Linux file systems.</a:t>
            </a:r>
          </a:p>
          <a:p>
            <a:endParaRPr/>
          </a:p>
          <a:p>
            <a:r>
              <a:t>base image</a:t>
            </a:r>
          </a:p>
          <a:p>
            <a:r>
              <a:t>An image that has no parent is a base image.</a:t>
            </a:r>
          </a:p>
          <a:p>
            <a:endParaRPr/>
          </a:p>
          <a:p>
            <a:r>
              <a:t>boot2docker</a:t>
            </a:r>
          </a:p>
          <a:p>
            <a:r>
              <a:t>boot2docker is a lightweight Linux distribution made specifically to run Docker containers. The boot2docker management tool for Mac and Windows was deprecated and replaced by docker-machine which you can install with the Docker Toolbox.</a:t>
            </a:r>
          </a:p>
          <a:p>
            <a:endParaRPr/>
          </a:p>
          <a:p>
            <a:r>
              <a:t>btrfs</a:t>
            </a:r>
          </a:p>
          <a:p>
            <a:r>
              <a:t>btrfs (B-tree file system) is a Linux filesystem that Docker supports as a storage backend. It is a copy-on-write filesystem.</a:t>
            </a:r>
          </a:p>
          <a:p>
            <a:endParaRPr/>
          </a:p>
          <a:p>
            <a:r>
              <a:t>build</a:t>
            </a:r>
          </a:p>
          <a:p>
            <a:r>
              <a:t>build is the process of building Docker images using a Dockerfile. The build uses a Dockerfile and a “context”. The context is the set of files in the directory in which the image is built.</a:t>
            </a:r>
          </a:p>
          <a:p>
            <a:endParaRPr/>
          </a:p>
          <a:p>
            <a:r>
              <a:t>cgroups</a:t>
            </a:r>
          </a:p>
          <a:p>
            <a:r>
              <a:t>cgroups is a Linux kernel feature that limits, accounts for, and isolates the resource usage (CPU, memory, disk I/O, network, etc.) of a collection of processes. Docker relies on cgroups to control and isolate resource limits.</a:t>
            </a:r>
          </a:p>
          <a:p>
            <a:endParaRPr/>
          </a:p>
          <a:p>
            <a:r>
              <a:t>Also known as : control groups</a:t>
            </a:r>
          </a:p>
          <a:p>
            <a:endParaRPr/>
          </a:p>
          <a:p>
            <a:r>
              <a:t>Compose</a:t>
            </a:r>
          </a:p>
          <a:p>
            <a:r>
              <a:t>Compose is a tool for defining and running complex applications with Docker. With compose, you define a multi-container application in a single file, then spin your application up in a single command which does everything that needs to be done to get it running.</a:t>
            </a:r>
          </a:p>
          <a:p>
            <a:endParaRPr/>
          </a:p>
          <a:p>
            <a:r>
              <a:t>Also known as : docker-compose, fig</a:t>
            </a:r>
          </a:p>
          <a:p>
            <a:endParaRPr/>
          </a:p>
          <a:p>
            <a:r>
              <a:t>container</a:t>
            </a:r>
          </a:p>
          <a:p>
            <a:r>
              <a:t>A container is a runtime instance of a docker image.</a:t>
            </a:r>
          </a:p>
          <a:p>
            <a:endParaRPr/>
          </a:p>
          <a:p>
            <a:r>
              <a:t>A Docker container consists of</a:t>
            </a:r>
          </a:p>
          <a:p>
            <a:endParaRPr/>
          </a:p>
          <a:p>
            <a:r>
              <a:t>A Docker image</a:t>
            </a:r>
          </a:p>
          <a:p>
            <a:r>
              <a:t>Execution environment</a:t>
            </a:r>
          </a:p>
          <a:p>
            <a:r>
              <a:t>A standard set of instructions</a:t>
            </a:r>
          </a:p>
          <a:p>
            <a:r>
              <a:t>The concept is borrowed from Shipping Containers, which define a standard to ship goods globally. Docker defines a standard to ship software.</a:t>
            </a:r>
          </a:p>
          <a:p>
            <a:endParaRPr/>
          </a:p>
          <a:p>
            <a:r>
              <a:t>data volume</a:t>
            </a:r>
          </a:p>
          <a:p>
            <a:r>
              <a:t>A data volume is a specially-designated directory within one or more containers that bypasses the Union File System. Data volumes are designed to persist data, independent of the container’s life cycle. Docker therefore never automatically delete volumes when you remove a container, nor will it “garbage collect” volumes that are no longer referenced by a container.</a:t>
            </a:r>
          </a:p>
          <a:p>
            <a:endParaRPr/>
          </a:p>
          <a:p>
            <a:r>
              <a:t>Docker</a:t>
            </a:r>
          </a:p>
          <a:p>
            <a:r>
              <a:t>The term Docker can refer to</a:t>
            </a:r>
          </a:p>
          <a:p>
            <a:endParaRPr/>
          </a:p>
          <a:p>
            <a:r>
              <a:t>The Docker project as a whole, which is a platform for developers and sysadmins to develop, ship, and run applications</a:t>
            </a:r>
          </a:p>
          <a:p>
            <a:r>
              <a:t>The docker daemon process running on the host which manages images and containers</a:t>
            </a:r>
          </a:p>
          <a:p>
            <a:r>
              <a:t>Docker Hub</a:t>
            </a:r>
          </a:p>
          <a:p>
            <a:r>
              <a:t>The Docker Hub is a centralized resource for working with Docker and its components. It provides the following services:</a:t>
            </a:r>
          </a:p>
          <a:p>
            <a:endParaRPr/>
          </a:p>
          <a:p>
            <a:r>
              <a:t>Docker image hosting</a:t>
            </a:r>
          </a:p>
          <a:p>
            <a:r>
              <a:t>User authentication</a:t>
            </a:r>
          </a:p>
          <a:p>
            <a:r>
              <a:t>Automated image builds and work-flow tools such as build triggers and web hooks</a:t>
            </a:r>
          </a:p>
          <a:p>
            <a:r>
              <a:t>Integration with GitHub and Bitbucket</a:t>
            </a:r>
          </a:p>
          <a:p>
            <a:r>
              <a:t>Dockerfile</a:t>
            </a:r>
          </a:p>
          <a:p>
            <a:r>
              <a:t>A Dockerfile is a text document that contains all the commands you would normally execute manually in order to build a Docker image. Docker can build images automatically by reading the instructions from a Dockerfile.</a:t>
            </a:r>
          </a:p>
          <a:p>
            <a:endParaRPr/>
          </a:p>
          <a:p>
            <a:r>
              <a:t>filesystem</a:t>
            </a:r>
          </a:p>
          <a:p>
            <a:r>
              <a:t>A file system is the method an operating system uses to name files and assign them locations for efficient storage and retrieval.</a:t>
            </a:r>
          </a:p>
          <a:p>
            <a:endParaRPr/>
          </a:p>
          <a:p>
            <a:r>
              <a:t>Examples :</a:t>
            </a:r>
          </a:p>
          <a:p>
            <a:endParaRPr/>
          </a:p>
          <a:p>
            <a:r>
              <a:t>Linux : ext4, aufs, btrfs, zfs</a:t>
            </a:r>
          </a:p>
          <a:p>
            <a:r>
              <a:t>Windows : NTFS</a:t>
            </a:r>
          </a:p>
          <a:p>
            <a:r>
              <a:t>macOS : HFS+</a:t>
            </a:r>
          </a:p>
          <a:p>
            <a:r>
              <a:t>image</a:t>
            </a:r>
          </a:p>
          <a:p>
            <a:r>
              <a:t>Docker images are the basis of containers. An Image is an ordered collection of root filesystem changes and the corresponding execution parameters for use within a container runtime. An image typically contains a union of layered filesystems stacked on top of each other. An image does not have state and it never changes.</a:t>
            </a:r>
          </a:p>
          <a:p>
            <a:endParaRPr/>
          </a:p>
          <a:p>
            <a:r>
              <a:t>libcontainer</a:t>
            </a:r>
          </a:p>
          <a:p>
            <a:r>
              <a:t>libcontainer provides a native Go implementation for creating containers with namespaces, cgroups, capabilities, and filesystem access controls. It allows you to manage the lifecycle of the container performing additional operations after the container is created.</a:t>
            </a:r>
          </a:p>
          <a:p>
            <a:endParaRPr/>
          </a:p>
          <a:p>
            <a:r>
              <a:t>libnetwork</a:t>
            </a:r>
          </a:p>
          <a:p>
            <a:r>
              <a:t>libnetwork provides a native Go implementation for creating and managing container network namespaces and other network resources. It manage the networking lifecycle of the container performing additional operations after the container is created.</a:t>
            </a:r>
          </a:p>
          <a:p>
            <a:endParaRPr/>
          </a:p>
          <a:p>
            <a:r>
              <a:t>link</a:t>
            </a:r>
          </a:p>
          <a:p>
            <a:r>
              <a:t>links provide a legacy interface to connect Docker containers running on the same host to each other without exposing the hosts’ network ports. Use the Docker networks feature instead.</a:t>
            </a:r>
          </a:p>
          <a:p>
            <a:endParaRPr/>
          </a:p>
          <a:p>
            <a:r>
              <a:t>Machine</a:t>
            </a:r>
          </a:p>
          <a:p>
            <a:r>
              <a:t>Machine is a Docker tool which makes it really easy to create Docker hosts on your computer, on cloud providers and inside your own data center. It creates servers, installs Docker on them, then configures the Docker client to talk to them.</a:t>
            </a:r>
          </a:p>
          <a:p>
            <a:endParaRPr/>
          </a:p>
          <a:p>
            <a:r>
              <a:t>Also known as : docker-machine</a:t>
            </a:r>
          </a:p>
          <a:p>
            <a:endParaRPr/>
          </a:p>
          <a:p>
            <a:r>
              <a:t>node</a:t>
            </a:r>
          </a:p>
          <a:p>
            <a:r>
              <a:t>A node is a physical or virtual machine running an instance of the Docker Engine in swarm mode.</a:t>
            </a:r>
          </a:p>
          <a:p>
            <a:endParaRPr/>
          </a:p>
          <a:p>
            <a:r>
              <a:t>Manager nodes perform swarm management and orchestration duties. By default manager nodes are also worker nodes.</a:t>
            </a:r>
          </a:p>
          <a:p>
            <a:endParaRPr/>
          </a:p>
          <a:p>
            <a:r>
              <a:t>Worker nodes execute tasks.</a:t>
            </a:r>
          </a:p>
          <a:p>
            <a:endParaRPr/>
          </a:p>
          <a:p>
            <a:r>
              <a:t>overlay network driver</a:t>
            </a:r>
          </a:p>
          <a:p>
            <a:r>
              <a:t>Overlay network driver provides out of the box multi-host network connectivity for docker containers in a cluster.</a:t>
            </a:r>
          </a:p>
          <a:p>
            <a:endParaRPr/>
          </a:p>
          <a:p>
            <a:r>
              <a:t>overlay storage driver</a:t>
            </a:r>
          </a:p>
          <a:p>
            <a:r>
              <a:t>OverlayFS is a filesystem service for Linux which implements a union mount for other file systems. It is supported by the Docker daemon as a storage driver.</a:t>
            </a:r>
          </a:p>
          <a:p>
            <a:endParaRPr/>
          </a:p>
          <a:p>
            <a:r>
              <a:t>registry</a:t>
            </a:r>
          </a:p>
          <a:p>
            <a:r>
              <a:t>A Registry is a hosted service containing repositories of images which responds to the Registry API.</a:t>
            </a:r>
          </a:p>
          <a:p>
            <a:endParaRPr/>
          </a:p>
          <a:p>
            <a:r>
              <a:t>The default registry can be accessed using a browser at Docker Hub or using the docker search command.</a:t>
            </a:r>
          </a:p>
          <a:p>
            <a:endParaRPr/>
          </a:p>
          <a:p>
            <a:r>
              <a:t>repository</a:t>
            </a:r>
          </a:p>
          <a:p>
            <a:r>
              <a:t>A repository is a set of Docker images. A repository can be shared by pushing it to a registry server. The different images in the repository can be labeled using tags.</a:t>
            </a:r>
          </a:p>
          <a:p>
            <a:endParaRPr/>
          </a:p>
          <a:p>
            <a:r>
              <a:t>Here is an example of the shared nginx repository and its tags</a:t>
            </a:r>
          </a:p>
          <a:p>
            <a:endParaRPr/>
          </a:p>
          <a:p>
            <a:r>
              <a:t>service</a:t>
            </a:r>
          </a:p>
          <a:p>
            <a:r>
              <a:t>A service is the definition of how you want to run your application containers in a swarm. At the most basic level a service defines which container image to run in the swarm and which commands to run in the container. For orchestration purposes, the service defines the “desired state”, meaning how many containers to run as tasks and constraints for deploying the containers.</a:t>
            </a:r>
          </a:p>
          <a:p>
            <a:endParaRPr/>
          </a:p>
          <a:p>
            <a:r>
              <a:t>Frequently a service is a microservice within the context of some larger application. Examples of services might include an HTTP server, a database, or any other type of executable program that you wish to run in a distributed environment.</a:t>
            </a:r>
          </a:p>
          <a:p>
            <a:endParaRPr/>
          </a:p>
          <a:p>
            <a:r>
              <a:t>service discovery</a:t>
            </a:r>
          </a:p>
          <a:p>
            <a:r>
              <a:t>Swarm mode service discovery is a DNS component internal to the swarm that automatically assigns each service on an overlay network in the swarm a VIP and DNS entry. Containers on the network share DNS mappings for the service via gossip so any container on the network can access the service via its service name.</a:t>
            </a:r>
          </a:p>
          <a:p>
            <a:endParaRPr/>
          </a:p>
          <a:p>
            <a:r>
              <a:t>You don’t need to expose service-specific ports to make the service available to other services on the same overlay network. The swarm’s internal load balancer automatically distributes requests to the service VIP among the active tasks.</a:t>
            </a:r>
          </a:p>
          <a:p>
            <a:endParaRPr/>
          </a:p>
          <a:p>
            <a:r>
              <a:t>swarm</a:t>
            </a:r>
          </a:p>
          <a:p>
            <a:r>
              <a:t>A swarm is a cluster of one or more Docker Engines running in swarm mode.</a:t>
            </a:r>
          </a:p>
          <a:p>
            <a:endParaRPr/>
          </a:p>
          <a:p>
            <a:r>
              <a:t>Swarm</a:t>
            </a:r>
          </a:p>
          <a:p>
            <a:r>
              <a:t>Do not confuse Docker Swarm with the swarm mode features in Docker Engine.</a:t>
            </a:r>
          </a:p>
          <a:p>
            <a:endParaRPr/>
          </a:p>
          <a:p>
            <a:r>
              <a:t>Docker Swarm is the name of a standalone native clustering tool for Docker. Docker Swarm pools together several Docker hosts and exposes them as a single virtual Docker host. It serves the standard Docker API, so any tool that already works with Docker can now transparently scale up to multiple hosts.</a:t>
            </a:r>
          </a:p>
          <a:p>
            <a:endParaRPr/>
          </a:p>
          <a:p>
            <a:r>
              <a:t>Also known as : docker-swarm</a:t>
            </a:r>
          </a:p>
          <a:p>
            <a:endParaRPr/>
          </a:p>
          <a:p>
            <a:r>
              <a:t>swarm mode</a:t>
            </a:r>
          </a:p>
          <a:p>
            <a:r>
              <a:t>Swarm mode refers to cluster management and orchestration features embedded in Docker Engine. When you initialize a new swarm (cluster) or join nodes to a swarm, the Docker Engine runs in swarm mode.</a:t>
            </a:r>
          </a:p>
          <a:p>
            <a:endParaRPr/>
          </a:p>
          <a:p>
            <a:r>
              <a:t>tag</a:t>
            </a:r>
          </a:p>
          <a:p>
            <a:r>
              <a:t>A tag is a label applied to a Docker image in a repository. tags are how various images in a repository are distinguished from each other.</a:t>
            </a:r>
          </a:p>
          <a:p>
            <a:endParaRPr/>
          </a:p>
          <a:p>
            <a:r>
              <a:t>Note : This label is not related to the key=value labels set for docker daemon</a:t>
            </a:r>
          </a:p>
          <a:p>
            <a:endParaRPr/>
          </a:p>
          <a:p>
            <a:r>
              <a:t>task</a:t>
            </a:r>
          </a:p>
          <a:p>
            <a:r>
              <a:t>A task is the atomic unit of scheduling within a swarm. A task carries a Docker container and the commands to run inside the container. Manager nodes assign tasks to worker nodes according to the number of replicas set in the service scale.</a:t>
            </a:r>
          </a:p>
          <a:p>
            <a:endParaRPr/>
          </a:p>
          <a:p>
            <a:r>
              <a:t>The diagram below illustrates the relationship of services to tasks and containers.</a:t>
            </a:r>
          </a:p>
          <a:p>
            <a:endParaRPr/>
          </a:p>
          <a:p>
            <a:r>
              <a:t>services diagram</a:t>
            </a:r>
          </a:p>
          <a:p>
            <a:endParaRPr/>
          </a:p>
          <a:p>
            <a:r>
              <a:t>Toolbox</a:t>
            </a:r>
          </a:p>
          <a:p>
            <a:r>
              <a:t>Docker Toolbox is the installer for Mac and Windows users.</a:t>
            </a:r>
          </a:p>
          <a:p>
            <a:endParaRPr/>
          </a:p>
          <a:p>
            <a:r>
              <a:t>Union file system</a:t>
            </a:r>
          </a:p>
          <a:p>
            <a:r>
              <a:t>Union file systems, or UnionFS, are file systems that operate by creating layers, making them very lightweight and fast. Docker uses union file systems to provide the building blocks for containers.</a:t>
            </a:r>
          </a:p>
          <a:p>
            <a:endParaRPr/>
          </a:p>
          <a:p>
            <a:r>
              <a:t>virtual machine</a:t>
            </a:r>
          </a:p>
          <a:p>
            <a:r>
              <a:t>A virtual machine is a program that emulates a complete computer and imitates dedicated hardware. It shares physical hardware resources with other users but isolates the operating system. The end user has the same experience on a Virtual Machine as they would have on dedicated hardware.</a:t>
            </a:r>
          </a:p>
          <a:p>
            <a:endParaRPr/>
          </a:p>
          <a:p>
            <a:r>
              <a:t>Compared to containers, a virtual machine is heavier to run, provides more isolation, gets its own set of resources and does minimal sharing.</a:t>
            </a:r>
          </a:p>
          <a:p>
            <a:endParaRPr/>
          </a:p>
        </p:txBody>
      </p:sp>
    </p:spTree>
    <p:extLst>
      <p:ext uri="{BB962C8B-B14F-4D97-AF65-F5344CB8AC3E}">
        <p14:creationId xmlns:p14="http://schemas.microsoft.com/office/powerpoint/2010/main" val="942018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25107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65808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sz="1200" b="1" i="0" dirty="0" smtClean="0">
                <a:effectLst/>
                <a:latin typeface="+mj-lt"/>
                <a:ea typeface="+mj-ea"/>
                <a:cs typeface="+mj-cs"/>
                <a:sym typeface="Calibri"/>
              </a:rPr>
              <a:t>Cluster management integrated with Docker Engine:</a:t>
            </a:r>
            <a:r>
              <a:rPr lang="en-US" sz="1200" b="0" i="0" dirty="0" smtClean="0">
                <a:effectLst/>
                <a:latin typeface="+mj-lt"/>
                <a:ea typeface="+mj-ea"/>
                <a:cs typeface="+mj-cs"/>
                <a:sym typeface="Calibri"/>
              </a:rPr>
              <a:t> Use the Docker Engine CLI to create a swarm of Docker Engines where you can deploy application services. You don’t need additional orchestration software to create or manage a swarm.</a:t>
            </a:r>
          </a:p>
          <a:p>
            <a:r>
              <a:rPr lang="en-US" sz="1200" b="1" i="0" dirty="0" smtClean="0">
                <a:effectLst/>
                <a:latin typeface="+mj-lt"/>
                <a:ea typeface="+mj-ea"/>
                <a:cs typeface="+mj-cs"/>
                <a:sym typeface="Calibri"/>
              </a:rPr>
              <a:t>Decentralized design:</a:t>
            </a:r>
            <a:r>
              <a:rPr lang="en-US" sz="1200" b="0" i="0" dirty="0" smtClean="0">
                <a:effectLst/>
                <a:latin typeface="+mj-lt"/>
                <a:ea typeface="+mj-ea"/>
                <a:cs typeface="+mj-cs"/>
                <a:sym typeface="Calibri"/>
              </a:rPr>
              <a:t> Instead of handling differentiation between node roles at deployment time, the Docker Engine handles any specialization at runtime. You can deploy both kinds of nodes, managers and workers, using the Docker Engine. This means you can build an entire swarm from a single disk image.</a:t>
            </a:r>
          </a:p>
          <a:p>
            <a:r>
              <a:rPr lang="en-US" sz="1200" b="1" i="0" dirty="0" smtClean="0">
                <a:effectLst/>
                <a:latin typeface="+mj-lt"/>
                <a:ea typeface="+mj-ea"/>
                <a:cs typeface="+mj-cs"/>
                <a:sym typeface="Calibri"/>
              </a:rPr>
              <a:t>Declarative service model:</a:t>
            </a:r>
            <a:r>
              <a:rPr lang="en-US" sz="1200" b="0" i="0" dirty="0" smtClean="0">
                <a:effectLst/>
                <a:latin typeface="+mj-lt"/>
                <a:ea typeface="+mj-ea"/>
                <a:cs typeface="+mj-cs"/>
                <a:sym typeface="Calibri"/>
              </a:rPr>
              <a:t> Docker Engine uses a declarative approach to let you define the desired state of the various services in your application stack. For example, you might describe an application comprised of a web front end service with message queueing services and a database backend.</a:t>
            </a:r>
          </a:p>
          <a:p>
            <a:r>
              <a:rPr lang="en-US" sz="1200" b="1" i="0" dirty="0" smtClean="0">
                <a:effectLst/>
                <a:latin typeface="+mj-lt"/>
                <a:ea typeface="+mj-ea"/>
                <a:cs typeface="+mj-cs"/>
                <a:sym typeface="Calibri"/>
              </a:rPr>
              <a:t>Scaling:</a:t>
            </a:r>
            <a:r>
              <a:rPr lang="en-US" sz="1200" b="0" i="0" dirty="0" smtClean="0">
                <a:effectLst/>
                <a:latin typeface="+mj-lt"/>
                <a:ea typeface="+mj-ea"/>
                <a:cs typeface="+mj-cs"/>
                <a:sym typeface="Calibri"/>
              </a:rPr>
              <a:t> For each service, you can declare the number of tasks you want to run. When you scale up or down, the swarm manager automatically adapts by adding or removing tasks to maintain the desired state.</a:t>
            </a:r>
          </a:p>
          <a:p>
            <a:r>
              <a:rPr lang="en-US" sz="1200" b="1" i="0" dirty="0" smtClean="0">
                <a:effectLst/>
                <a:latin typeface="+mj-lt"/>
                <a:ea typeface="+mj-ea"/>
                <a:cs typeface="+mj-cs"/>
                <a:sym typeface="Calibri"/>
              </a:rPr>
              <a:t>Desired state reconciliation:</a:t>
            </a:r>
            <a:r>
              <a:rPr lang="en-US" sz="1200" b="0" i="0" dirty="0" smtClean="0">
                <a:effectLst/>
                <a:latin typeface="+mj-lt"/>
                <a:ea typeface="+mj-ea"/>
                <a:cs typeface="+mj-cs"/>
                <a:sym typeface="Calibri"/>
              </a:rPr>
              <a:t> The swarm manager node constantly monitors the cluster state and reconciles any differences between the actual state and your expressed desired state. For example, if you set up a service to run 10 replicas of a container, and a worker machine hosting two of those replicas crashes, the manager will create two new replicas to replace the replicas that crashed. The swarm manager assigns the new replicas to workers that are running and available.</a:t>
            </a:r>
          </a:p>
          <a:p>
            <a:r>
              <a:rPr lang="en-US" sz="1200" b="1" i="0" dirty="0" smtClean="0">
                <a:effectLst/>
                <a:latin typeface="+mj-lt"/>
                <a:ea typeface="+mj-ea"/>
                <a:cs typeface="+mj-cs"/>
                <a:sym typeface="Calibri"/>
              </a:rPr>
              <a:t>Multi-host networking:</a:t>
            </a:r>
            <a:r>
              <a:rPr lang="en-US" sz="1200" b="0" i="0" dirty="0" smtClean="0">
                <a:effectLst/>
                <a:latin typeface="+mj-lt"/>
                <a:ea typeface="+mj-ea"/>
                <a:cs typeface="+mj-cs"/>
                <a:sym typeface="Calibri"/>
              </a:rPr>
              <a:t> You can specify an overlay network for your services. The swarm manager automatically assigns addresses to the containers on the overlay network when it initializes or updates the application.</a:t>
            </a:r>
          </a:p>
          <a:p>
            <a:r>
              <a:rPr lang="en-US" sz="1200" b="1" i="0" dirty="0" smtClean="0">
                <a:effectLst/>
                <a:latin typeface="+mj-lt"/>
                <a:ea typeface="+mj-ea"/>
                <a:cs typeface="+mj-cs"/>
                <a:sym typeface="Calibri"/>
              </a:rPr>
              <a:t>Service discovery:</a:t>
            </a:r>
            <a:r>
              <a:rPr lang="en-US" sz="1200" b="0" i="0" dirty="0" smtClean="0">
                <a:effectLst/>
                <a:latin typeface="+mj-lt"/>
                <a:ea typeface="+mj-ea"/>
                <a:cs typeface="+mj-cs"/>
                <a:sym typeface="Calibri"/>
              </a:rPr>
              <a:t> Swarm manager nodes assign each service in the swarm a unique DNS name and load balances running containers. You can query every container running in the swarm through a DNS server embedded in the swarm.</a:t>
            </a:r>
          </a:p>
          <a:p>
            <a:r>
              <a:rPr lang="en-US" sz="1200" b="1" i="0" dirty="0" smtClean="0">
                <a:effectLst/>
                <a:latin typeface="+mj-lt"/>
                <a:ea typeface="+mj-ea"/>
                <a:cs typeface="+mj-cs"/>
                <a:sym typeface="Calibri"/>
              </a:rPr>
              <a:t>Load balancing:</a:t>
            </a:r>
            <a:r>
              <a:rPr lang="en-US" sz="1200" b="0" i="0" dirty="0" smtClean="0">
                <a:effectLst/>
                <a:latin typeface="+mj-lt"/>
                <a:ea typeface="+mj-ea"/>
                <a:cs typeface="+mj-cs"/>
                <a:sym typeface="Calibri"/>
              </a:rPr>
              <a:t> You can expose the ports for services to an external load balancer. Internally, the swarm lets you specify how to distribute service containers between nodes.</a:t>
            </a:r>
          </a:p>
          <a:p>
            <a:r>
              <a:rPr lang="en-US" sz="1200" b="1" i="0" dirty="0" smtClean="0">
                <a:effectLst/>
                <a:latin typeface="+mj-lt"/>
                <a:ea typeface="+mj-ea"/>
                <a:cs typeface="+mj-cs"/>
                <a:sym typeface="Calibri"/>
              </a:rPr>
              <a:t>Secure by default:</a:t>
            </a:r>
            <a:r>
              <a:rPr lang="en-US" sz="1200" b="0" i="0" dirty="0" smtClean="0">
                <a:effectLst/>
                <a:latin typeface="+mj-lt"/>
                <a:ea typeface="+mj-ea"/>
                <a:cs typeface="+mj-cs"/>
                <a:sym typeface="Calibri"/>
              </a:rPr>
              <a:t> Each node in the swarm enforces TLS mutual authentication and encryption to secure communications between itself and all other nodes. You have the option to use self-signed root certificates or certificates from a custom root CA.</a:t>
            </a:r>
          </a:p>
          <a:p>
            <a:r>
              <a:rPr lang="en-US" sz="1200" b="1" i="0" dirty="0" smtClean="0">
                <a:effectLst/>
                <a:latin typeface="+mj-lt"/>
                <a:ea typeface="+mj-ea"/>
                <a:cs typeface="+mj-cs"/>
                <a:sym typeface="Calibri"/>
              </a:rPr>
              <a:t>Rolling updates:</a:t>
            </a:r>
            <a:r>
              <a:rPr lang="en-US" sz="1200" b="0" i="0" dirty="0" smtClean="0">
                <a:effectLst/>
                <a:latin typeface="+mj-lt"/>
                <a:ea typeface="+mj-ea"/>
                <a:cs typeface="+mj-cs"/>
                <a:sym typeface="Calibri"/>
              </a:rPr>
              <a:t> At rollout time you can apply service updates to nodes incrementally. The swarm manager lets you control the delay between service deployment to different sets of nodes. If anything goes wrong, you can roll-back a task to a previous version of the service.</a:t>
            </a:r>
            <a:endParaRPr lang="en-US" sz="1200" b="0" i="0" dirty="0">
              <a:effectLst/>
              <a:latin typeface="+mj-lt"/>
              <a:ea typeface="+mj-ea"/>
              <a:cs typeface="+mj-cs"/>
              <a:sym typeface="Calibri"/>
            </a:endParaRPr>
          </a:p>
        </p:txBody>
      </p:sp>
    </p:spTree>
    <p:extLst>
      <p:ext uri="{BB962C8B-B14F-4D97-AF65-F5344CB8AC3E}">
        <p14:creationId xmlns:p14="http://schemas.microsoft.com/office/powerpoint/2010/main" val="1105090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you think</a:t>
            </a:r>
            <a:r>
              <a:rPr lang="en-US" sz="1200" b="0" i="0" kern="1200" baseline="0" dirty="0" smtClean="0">
                <a:solidFill>
                  <a:schemeClr val="tx1"/>
                </a:solidFill>
                <a:effectLst/>
                <a:latin typeface="+mn-lt"/>
                <a:ea typeface="+mn-ea"/>
                <a:cs typeface="+mn-cs"/>
              </a:rPr>
              <a:t> Docker, think:</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Simplicity</a:t>
            </a:r>
          </a:p>
          <a:p>
            <a:r>
              <a:rPr lang="en-US" sz="1200" b="0" i="0" kern="1200" dirty="0" smtClean="0">
                <a:solidFill>
                  <a:schemeClr val="tx1"/>
                </a:solidFill>
                <a:effectLst/>
                <a:latin typeface="+mn-lt"/>
                <a:ea typeface="+mn-ea"/>
                <a:cs typeface="+mn-cs"/>
              </a:rPr>
              <a:t>Docker makes powerful tools for application creation and orchestration, accessible to everyone.</a:t>
            </a:r>
          </a:p>
          <a:p>
            <a:r>
              <a:rPr lang="en-US" sz="1200" b="1" i="0" kern="1200" dirty="0" smtClean="0">
                <a:solidFill>
                  <a:schemeClr val="tx1"/>
                </a:solidFill>
                <a:effectLst/>
                <a:latin typeface="+mn-lt"/>
                <a:ea typeface="+mn-ea"/>
                <a:cs typeface="+mn-cs"/>
              </a:rPr>
              <a:t>Openness</a:t>
            </a:r>
          </a:p>
          <a:p>
            <a:r>
              <a:rPr lang="en-US" sz="1200" b="0" i="0" kern="1200" dirty="0" smtClean="0">
                <a:solidFill>
                  <a:schemeClr val="tx1"/>
                </a:solidFill>
                <a:effectLst/>
                <a:latin typeface="+mn-lt"/>
                <a:ea typeface="+mn-ea"/>
                <a:cs typeface="+mn-cs"/>
              </a:rPr>
              <a:t>Built with open source technology and a modular design makes it easy to integrate into your existing environment.</a:t>
            </a:r>
          </a:p>
          <a:p>
            <a:r>
              <a:rPr lang="en-US" sz="1200" b="1" i="0" kern="1200" dirty="0" smtClean="0">
                <a:solidFill>
                  <a:schemeClr val="tx1"/>
                </a:solidFill>
                <a:effectLst/>
                <a:latin typeface="+mn-lt"/>
                <a:ea typeface="+mn-ea"/>
                <a:cs typeface="+mn-cs"/>
              </a:rPr>
              <a:t>Independence</a:t>
            </a:r>
          </a:p>
          <a:p>
            <a:r>
              <a:rPr lang="en-US" sz="1200" b="0" i="0" kern="1200" dirty="0" smtClean="0">
                <a:solidFill>
                  <a:schemeClr val="tx1"/>
                </a:solidFill>
                <a:effectLst/>
                <a:latin typeface="+mn-lt"/>
                <a:ea typeface="+mn-ea"/>
                <a:cs typeface="+mn-cs"/>
              </a:rPr>
              <a:t>Docker creates a separation of concerns between developers and IT and between applications and infrastructure to unlock innovation.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5</a:t>
            </a:fld>
            <a:endParaRPr lang="en-US" altLang="en-US"/>
          </a:p>
        </p:txBody>
      </p:sp>
    </p:spTree>
    <p:extLst>
      <p:ext uri="{BB962C8B-B14F-4D97-AF65-F5344CB8AC3E}">
        <p14:creationId xmlns:p14="http://schemas.microsoft.com/office/powerpoint/2010/main" val="826567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Engine</a:t>
            </a:r>
          </a:p>
          <a:p>
            <a:r>
              <a:rPr lang="en-US" sz="1200" b="0" i="1" kern="1200" dirty="0" smtClean="0">
                <a:solidFill>
                  <a:schemeClr val="tx1"/>
                </a:solidFill>
                <a:effectLst/>
                <a:latin typeface="+mn-lt"/>
                <a:ea typeface="+mn-ea"/>
                <a:cs typeface="+mn-cs"/>
              </a:rPr>
              <a:t>Docker Engine</a:t>
            </a:r>
            <a:r>
              <a:rPr lang="en-US" sz="1200" b="0" i="0" kern="1200" dirty="0" smtClean="0">
                <a:solidFill>
                  <a:schemeClr val="tx1"/>
                </a:solidFill>
                <a:effectLst/>
                <a:latin typeface="+mn-lt"/>
                <a:ea typeface="+mn-ea"/>
                <a:cs typeface="+mn-cs"/>
              </a:rPr>
              <a:t> is a client-server application with these major components: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 A server which is a type of long-running program called a daemon process (the </a:t>
            </a:r>
            <a:r>
              <a:rPr lang="en-US" sz="1200" b="0" i="0" kern="1200" dirty="0" err="1" smtClean="0">
                <a:solidFill>
                  <a:schemeClr val="tx1"/>
                </a:solidFill>
                <a:effectLst/>
                <a:latin typeface="+mn-lt"/>
                <a:ea typeface="+mn-ea"/>
                <a:cs typeface="+mn-cs"/>
              </a:rPr>
              <a:t>dockerdcommand</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 REST API which specifies interfaces that programs can use to talk to the daemon and instruct it what to do.</a:t>
            </a:r>
          </a:p>
          <a:p>
            <a:r>
              <a:rPr lang="en-US" sz="1200" b="0" i="0" kern="1200" dirty="0" smtClean="0">
                <a:solidFill>
                  <a:schemeClr val="tx1"/>
                </a:solidFill>
                <a:effectLst/>
                <a:latin typeface="+mn-lt"/>
                <a:ea typeface="+mn-ea"/>
                <a:cs typeface="+mn-cs"/>
              </a:rPr>
              <a:t>A command line interface (CLI) client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command).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The CLI uses the Docker REST API to control or interact with the Docker daemon through scripting or direct CLI commands. Many other Docker applications use the underlying API and CLI.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daemon creates and manages Docker </a:t>
            </a:r>
            <a:r>
              <a:rPr lang="en-US" sz="1200" b="0" i="1" kern="1200" dirty="0" smtClean="0">
                <a:solidFill>
                  <a:schemeClr val="tx1"/>
                </a:solidFill>
                <a:effectLst/>
                <a:latin typeface="+mn-lt"/>
                <a:ea typeface="+mn-ea"/>
                <a:cs typeface="+mn-cs"/>
              </a:rPr>
              <a:t>objects</a:t>
            </a:r>
            <a:r>
              <a:rPr lang="en-US" sz="1200" b="0" i="0" kern="1200" dirty="0" smtClean="0">
                <a:solidFill>
                  <a:schemeClr val="tx1"/>
                </a:solidFill>
                <a:effectLst/>
                <a:latin typeface="+mn-lt"/>
                <a:ea typeface="+mn-ea"/>
                <a:cs typeface="+mn-cs"/>
              </a:rPr>
              <a:t>, such as images, containers, networks, and volumes.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Note</a:t>
            </a:r>
            <a:r>
              <a:rPr lang="en-US" sz="1200" kern="1200" dirty="0" smtClean="0">
                <a:solidFill>
                  <a:schemeClr val="tx1"/>
                </a:solidFill>
                <a:effectLst/>
                <a:latin typeface="+mn-lt"/>
                <a:ea typeface="+mn-ea"/>
                <a:cs typeface="+mn-cs"/>
              </a:rPr>
              <a:t>: Docker is licensed under the open source Apache 2.0 license.</a:t>
            </a:r>
          </a:p>
          <a:p>
            <a:r>
              <a:rPr lang="en-US" sz="1200" b="0" i="0" kern="1200" dirty="0" smtClean="0">
                <a:solidFill>
                  <a:schemeClr val="tx1"/>
                </a:solidFill>
                <a:effectLst/>
                <a:latin typeface="+mn-lt"/>
                <a:ea typeface="+mn-ea"/>
                <a:cs typeface="+mn-cs"/>
              </a:rPr>
              <a:t>For more details, see </a:t>
            </a:r>
            <a:r>
              <a:rPr lang="en-US" sz="1200" b="0" i="0" u="none" strike="noStrike" kern="1200" dirty="0" smtClean="0">
                <a:solidFill>
                  <a:schemeClr val="tx1"/>
                </a:solidFill>
                <a:effectLst/>
                <a:latin typeface="+mn-lt"/>
                <a:ea typeface="+mn-ea"/>
                <a:cs typeface="+mn-cs"/>
                <a:hlinkClick r:id="rId3"/>
              </a:rPr>
              <a:t>Docker Architecture</a:t>
            </a:r>
            <a:r>
              <a:rPr lang="en-US" sz="1200" b="0" i="0" kern="1200" dirty="0" smtClean="0">
                <a:solidFill>
                  <a:schemeClr val="tx1"/>
                </a:solidFill>
                <a:effectLst/>
                <a:latin typeface="+mn-lt"/>
                <a:ea typeface="+mn-ea"/>
                <a:cs typeface="+mn-cs"/>
              </a:rPr>
              <a:t> below.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6</a:t>
            </a:fld>
            <a:endParaRPr lang="en-US" altLang="en-US"/>
          </a:p>
        </p:txBody>
      </p:sp>
    </p:spTree>
    <p:extLst>
      <p:ext uri="{BB962C8B-B14F-4D97-AF65-F5344CB8AC3E}">
        <p14:creationId xmlns:p14="http://schemas.microsoft.com/office/powerpoint/2010/main" val="909025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 A server which is a type of long-running program called a daemon process (the </a:t>
            </a:r>
            <a:r>
              <a:rPr lang="en-US" sz="1200" b="0" i="0" kern="1200" dirty="0" err="1" smtClean="0">
                <a:solidFill>
                  <a:schemeClr val="tx1"/>
                </a:solidFill>
                <a:effectLst/>
                <a:latin typeface="+mn-lt"/>
                <a:ea typeface="+mn-ea"/>
                <a:cs typeface="+mn-cs"/>
              </a:rPr>
              <a:t>dockerdcommand</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The daemon creates and manages Docker </a:t>
            </a:r>
            <a:r>
              <a:rPr lang="en-US" sz="1200" b="0" i="1" kern="1200" dirty="0" smtClean="0">
                <a:solidFill>
                  <a:schemeClr val="tx1"/>
                </a:solidFill>
                <a:effectLst/>
                <a:latin typeface="+mn-lt"/>
                <a:ea typeface="+mn-ea"/>
                <a:cs typeface="+mn-cs"/>
              </a:rPr>
              <a:t>objects</a:t>
            </a:r>
            <a:r>
              <a:rPr lang="en-US" sz="1200" b="0" i="0" kern="1200" dirty="0" smtClean="0">
                <a:solidFill>
                  <a:schemeClr val="tx1"/>
                </a:solidFill>
                <a:effectLst/>
                <a:latin typeface="+mn-lt"/>
                <a:ea typeface="+mn-ea"/>
                <a:cs typeface="+mn-cs"/>
              </a:rPr>
              <a:t>, such as images, containers, networks, and volumes.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Note</a:t>
            </a:r>
            <a:r>
              <a:rPr lang="en-US" sz="1200" kern="1200" dirty="0" smtClean="0">
                <a:solidFill>
                  <a:schemeClr val="tx1"/>
                </a:solidFill>
                <a:effectLst/>
                <a:latin typeface="+mn-lt"/>
                <a:ea typeface="+mn-ea"/>
                <a:cs typeface="+mn-cs"/>
              </a:rPr>
              <a:t>: Docker is licensed under the open source Apache 2.0 license.</a:t>
            </a:r>
          </a:p>
          <a:p>
            <a:r>
              <a:rPr lang="en-US" sz="1200" b="0" i="0" kern="1200" dirty="0" smtClean="0">
                <a:solidFill>
                  <a:schemeClr val="tx1"/>
                </a:solidFill>
                <a:effectLst/>
                <a:latin typeface="+mn-lt"/>
                <a:ea typeface="+mn-ea"/>
                <a:cs typeface="+mn-cs"/>
              </a:rPr>
              <a:t>For more details, see </a:t>
            </a:r>
            <a:r>
              <a:rPr lang="en-US" sz="1200" b="0" i="0" u="none" strike="noStrike" kern="1200" dirty="0" smtClean="0">
                <a:solidFill>
                  <a:schemeClr val="tx1"/>
                </a:solidFill>
                <a:effectLst/>
                <a:latin typeface="+mn-lt"/>
                <a:ea typeface="+mn-ea"/>
                <a:cs typeface="+mn-cs"/>
                <a:hlinkClick r:id="rId3"/>
              </a:rPr>
              <a:t>Docker Architecture</a:t>
            </a:r>
            <a:r>
              <a:rPr lang="en-US" sz="1200" b="0" i="0" kern="1200" dirty="0" smtClean="0">
                <a:solidFill>
                  <a:schemeClr val="tx1"/>
                </a:solidFill>
                <a:effectLst/>
                <a:latin typeface="+mn-lt"/>
                <a:ea typeface="+mn-ea"/>
                <a:cs typeface="+mn-cs"/>
              </a:rPr>
              <a:t> below.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7</a:t>
            </a:fld>
            <a:endParaRPr lang="en-US" altLang="en-US"/>
          </a:p>
        </p:txBody>
      </p:sp>
    </p:spTree>
    <p:extLst>
      <p:ext uri="{BB962C8B-B14F-4D97-AF65-F5344CB8AC3E}">
        <p14:creationId xmlns:p14="http://schemas.microsoft.com/office/powerpoint/2010/main" val="1689202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 REST API which specifies interfaces that programs can use to talk to the daemon and instruct it what to do.</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Note</a:t>
            </a:r>
            <a:r>
              <a:rPr lang="en-US" sz="1200" kern="1200" dirty="0" smtClean="0">
                <a:solidFill>
                  <a:schemeClr val="tx1"/>
                </a:solidFill>
                <a:effectLst/>
                <a:latin typeface="+mn-lt"/>
                <a:ea typeface="+mn-ea"/>
                <a:cs typeface="+mn-cs"/>
              </a:rPr>
              <a:t>: Docker is licensed under the open source Apache 2.0 license.</a:t>
            </a:r>
          </a:p>
          <a:p>
            <a:r>
              <a:rPr lang="en-US" sz="1200" b="0" i="0" kern="1200" dirty="0" smtClean="0">
                <a:solidFill>
                  <a:schemeClr val="tx1"/>
                </a:solidFill>
                <a:effectLst/>
                <a:latin typeface="+mn-lt"/>
                <a:ea typeface="+mn-ea"/>
                <a:cs typeface="+mn-cs"/>
              </a:rPr>
              <a:t>For more details, see </a:t>
            </a:r>
            <a:r>
              <a:rPr lang="en-US" sz="1200" b="0" i="0" u="none" strike="noStrike" kern="1200" dirty="0" smtClean="0">
                <a:solidFill>
                  <a:schemeClr val="tx1"/>
                </a:solidFill>
                <a:effectLst/>
                <a:latin typeface="+mn-lt"/>
                <a:ea typeface="+mn-ea"/>
                <a:cs typeface="+mn-cs"/>
                <a:hlinkClick r:id="rId3"/>
              </a:rPr>
              <a:t>Docker Architecture</a:t>
            </a:r>
            <a:r>
              <a:rPr lang="en-US" sz="1200" b="0" i="0" kern="1200" dirty="0" smtClean="0">
                <a:solidFill>
                  <a:schemeClr val="tx1"/>
                </a:solidFill>
                <a:effectLst/>
                <a:latin typeface="+mn-lt"/>
                <a:ea typeface="+mn-ea"/>
                <a:cs typeface="+mn-cs"/>
              </a:rPr>
              <a:t> below.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8</a:t>
            </a:fld>
            <a:endParaRPr lang="en-US" altLang="en-US"/>
          </a:p>
        </p:txBody>
      </p:sp>
    </p:spTree>
    <p:extLst>
      <p:ext uri="{BB962C8B-B14F-4D97-AF65-F5344CB8AC3E}">
        <p14:creationId xmlns:p14="http://schemas.microsoft.com/office/powerpoint/2010/main" val="510328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3. A command line interface (CLI) client (the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command).</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SHARE:</a:t>
            </a:r>
          </a:p>
          <a:p>
            <a:r>
              <a:rPr lang="en-US" sz="1200" b="0" i="0" kern="1200" dirty="0" smtClean="0">
                <a:solidFill>
                  <a:schemeClr val="tx1"/>
                </a:solidFill>
                <a:effectLst/>
                <a:latin typeface="+mn-lt"/>
                <a:ea typeface="+mn-ea"/>
                <a:cs typeface="+mn-cs"/>
              </a:rPr>
              <a:t>The CLI uses the Docker REST API to control or interact with the Docker daemon through scripting or direct CLI commands. Many other Docker applications use the underlying API and CLI.</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Note</a:t>
            </a:r>
            <a:r>
              <a:rPr lang="en-US" sz="1200" kern="1200" dirty="0" smtClean="0">
                <a:solidFill>
                  <a:schemeClr val="tx1"/>
                </a:solidFill>
                <a:effectLst/>
                <a:latin typeface="+mn-lt"/>
                <a:ea typeface="+mn-ea"/>
                <a:cs typeface="+mn-cs"/>
              </a:rPr>
              <a:t>: Docker is licensed under the open source Apache 2.0 license.</a:t>
            </a:r>
          </a:p>
          <a:p>
            <a:r>
              <a:rPr lang="en-US" sz="1200" b="0" i="0" kern="1200" dirty="0" smtClean="0">
                <a:solidFill>
                  <a:schemeClr val="tx1"/>
                </a:solidFill>
                <a:effectLst/>
                <a:latin typeface="+mn-lt"/>
                <a:ea typeface="+mn-ea"/>
                <a:cs typeface="+mn-cs"/>
              </a:rPr>
              <a:t>For more details, see </a:t>
            </a:r>
            <a:r>
              <a:rPr lang="en-US" sz="1200" b="0" i="0" u="none" strike="noStrike" kern="1200" dirty="0" smtClean="0">
                <a:solidFill>
                  <a:schemeClr val="tx1"/>
                </a:solidFill>
                <a:effectLst/>
                <a:latin typeface="+mn-lt"/>
                <a:ea typeface="+mn-ea"/>
                <a:cs typeface="+mn-cs"/>
                <a:hlinkClick r:id="rId3"/>
              </a:rPr>
              <a:t>Docker Architecture</a:t>
            </a:r>
            <a:r>
              <a:rPr lang="en-US" sz="1200" b="0" i="0" kern="1200" dirty="0" smtClean="0">
                <a:solidFill>
                  <a:schemeClr val="tx1"/>
                </a:solidFill>
                <a:effectLst/>
                <a:latin typeface="+mn-lt"/>
                <a:ea typeface="+mn-ea"/>
                <a:cs typeface="+mn-cs"/>
              </a:rPr>
              <a:t> below.</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9EBEA70-C239-4A7E-B4AF-4F6E659BFFC9}" type="slidenum">
              <a:rPr lang="en-US" altLang="en-US" smtClean="0"/>
              <a:pPr/>
              <a:t>9</a:t>
            </a:fld>
            <a:endParaRPr lang="en-US" altLang="en-US"/>
          </a:p>
        </p:txBody>
      </p:sp>
    </p:spTree>
    <p:extLst>
      <p:ext uri="{BB962C8B-B14F-4D97-AF65-F5344CB8AC3E}">
        <p14:creationId xmlns:p14="http://schemas.microsoft.com/office/powerpoint/2010/main" val="38108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pPr>
              <a:defRPr/>
            </a:pPr>
            <a:r>
              <a:rPr lang="en-US" smtClean="0"/>
              <a:t>Virtuant</a:t>
            </a:r>
            <a:endParaRPr lang="en-US"/>
          </a:p>
        </p:txBody>
      </p:sp>
      <p:sp>
        <p:nvSpPr>
          <p:cNvPr id="6" name="Slide Number Placeholder 5"/>
          <p:cNvSpPr>
            <a:spLocks noGrp="1"/>
          </p:cNvSpPr>
          <p:nvPr>
            <p:ph type="sldNum" sz="quarter" idx="12"/>
          </p:nvPr>
        </p:nvSpPr>
        <p:spPr/>
        <p:txBody>
          <a:bodyPr/>
          <a:lstStyle/>
          <a:p>
            <a:fld id="{ADD9CC15-1EBF-45A1-AF44-AEE6B4BE2643}" type="slidenum">
              <a:rPr lang="en-US" altLang="en-US" smtClean="0"/>
              <a:pPr/>
              <a:t>‹#›</a:t>
            </a:fld>
            <a:endParaRPr lang="en-US"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B19BFB93-E016-2B4A-98FF-262723ADDBD1}" type="datetime1">
              <a:rPr lang="en-US" smtClean="0"/>
              <a:t>3/2/18</a:t>
            </a:fld>
            <a:endParaRPr lang="en-US"/>
          </a:p>
        </p:txBody>
      </p:sp>
    </p:spTree>
    <p:extLst>
      <p:ext uri="{BB962C8B-B14F-4D97-AF65-F5344CB8AC3E}">
        <p14:creationId xmlns:p14="http://schemas.microsoft.com/office/powerpoint/2010/main" val="1361389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pPr>
              <a:defRPr/>
            </a:pPr>
            <a:r>
              <a:rPr lang="en-US" smtClean="0"/>
              <a:t>Virtuant</a:t>
            </a:r>
            <a:endParaRPr lang="en-US"/>
          </a:p>
        </p:txBody>
      </p:sp>
      <p:sp>
        <p:nvSpPr>
          <p:cNvPr id="6" name="Slide Number Placeholder 5"/>
          <p:cNvSpPr>
            <a:spLocks noGrp="1"/>
          </p:cNvSpPr>
          <p:nvPr>
            <p:ph type="sldNum" sz="quarter" idx="12"/>
          </p:nvPr>
        </p:nvSpPr>
        <p:spPr/>
        <p:txBody>
          <a:bodyPr/>
          <a:lstStyle/>
          <a:p>
            <a:fld id="{033E4124-301A-445E-9F2A-2ECB38A1A57C}" type="slidenum">
              <a:rPr lang="en-US" altLang="en-US" smtClean="0"/>
              <a:pPr/>
              <a:t>‹#›</a:t>
            </a:fld>
            <a:endParaRPr lang="en-US" altLang="en-US"/>
          </a:p>
        </p:txBody>
      </p:sp>
      <p:sp>
        <p:nvSpPr>
          <p:cNvPr id="7"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89B3F184-DB0E-7B48-8B13-39DD681E1731}" type="datetime1">
              <a:rPr lang="en-US" smtClean="0"/>
              <a:t>3/2/18</a:t>
            </a:fld>
            <a:endParaRPr lang="en-US"/>
          </a:p>
        </p:txBody>
      </p:sp>
    </p:spTree>
    <p:extLst>
      <p:ext uri="{BB962C8B-B14F-4D97-AF65-F5344CB8AC3E}">
        <p14:creationId xmlns:p14="http://schemas.microsoft.com/office/powerpoint/2010/main" val="184964486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47" name="Shape 47"/>
          <p:cNvSpPr>
            <a:spLocks noGrp="1"/>
          </p:cNvSpPr>
          <p:nvPr>
            <p:ph type="title"/>
          </p:nvPr>
        </p:nvSpPr>
        <p:spPr>
          <a:xfrm>
            <a:off x="1097281" y="286605"/>
            <a:ext cx="10058401" cy="627796"/>
          </a:xfrm>
          <a:prstGeom prst="rect">
            <a:avLst/>
          </a:prstGeom>
        </p:spPr>
        <p:txBody>
          <a:bodyPr/>
          <a:lstStyle/>
          <a:p>
            <a:r>
              <a:t>Title Text</a:t>
            </a:r>
          </a:p>
        </p:txBody>
      </p:sp>
      <p:sp>
        <p:nvSpPr>
          <p:cNvPr id="48" name="Shape 48"/>
          <p:cNvSpPr>
            <a:spLocks noGrp="1"/>
          </p:cNvSpPr>
          <p:nvPr>
            <p:ph type="body" sz="half" idx="1"/>
          </p:nvPr>
        </p:nvSpPr>
        <p:spPr>
          <a:xfrm>
            <a:off x="1097281" y="1143001"/>
            <a:ext cx="4937761" cy="472609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57684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6"/>
            <a:ext cx="10058400" cy="627795"/>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pPr>
              <a:defRPr/>
            </a:pPr>
            <a:r>
              <a:rPr lang="en-US" smtClean="0"/>
              <a:t>Virtuant</a:t>
            </a:r>
            <a:endParaRPr lang="en-US"/>
          </a:p>
        </p:txBody>
      </p:sp>
      <p:sp>
        <p:nvSpPr>
          <p:cNvPr id="6" name="Slide Number Placeholder 5"/>
          <p:cNvSpPr>
            <a:spLocks noGrp="1"/>
          </p:cNvSpPr>
          <p:nvPr>
            <p:ph type="sldNum" sz="quarter" idx="12"/>
          </p:nvPr>
        </p:nvSpPr>
        <p:spPr/>
        <p:txBody>
          <a:bodyPr/>
          <a:lstStyle/>
          <a:p>
            <a:fld id="{76F9426E-09AA-42B6-BF36-330323CD662F}" type="slidenum">
              <a:rPr lang="en-US" altLang="en-US" smtClean="0"/>
              <a:pPr/>
              <a:t>‹#›</a:t>
            </a:fld>
            <a:endParaRPr lang="en-US" altLang="en-US"/>
          </a:p>
        </p:txBody>
      </p:sp>
      <p:sp>
        <p:nvSpPr>
          <p:cNvPr id="7"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D86C0029-377C-064F-BE3E-A400244FDD69}" type="datetime1">
              <a:rPr lang="en-US" smtClean="0"/>
              <a:t>3/2/18</a:t>
            </a:fld>
            <a:endParaRPr lang="en-US"/>
          </a:p>
        </p:txBody>
      </p:sp>
    </p:spTree>
    <p:extLst>
      <p:ext uri="{BB962C8B-B14F-4D97-AF65-F5344CB8AC3E}">
        <p14:creationId xmlns:p14="http://schemas.microsoft.com/office/powerpoint/2010/main" val="15269308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pPr>
              <a:defRPr/>
            </a:pPr>
            <a:r>
              <a:rPr lang="en-US" smtClean="0"/>
              <a:t>Virtuant</a:t>
            </a:r>
            <a:endParaRPr lang="en-US"/>
          </a:p>
        </p:txBody>
      </p:sp>
      <p:sp>
        <p:nvSpPr>
          <p:cNvPr id="6" name="Slide Number Placeholder 5"/>
          <p:cNvSpPr>
            <a:spLocks noGrp="1"/>
          </p:cNvSpPr>
          <p:nvPr>
            <p:ph type="sldNum" sz="quarter" idx="12"/>
          </p:nvPr>
        </p:nvSpPr>
        <p:spPr/>
        <p:txBody>
          <a:bodyPr/>
          <a:lstStyle/>
          <a:p>
            <a:fld id="{EA2278F1-C508-473B-BA88-559DB2570B26}" type="slidenum">
              <a:rPr lang="en-US" altLang="en-US" smtClean="0"/>
              <a:pPr/>
              <a:t>‹#›</a:t>
            </a:fld>
            <a:endParaRPr lang="en-US" alt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C92B374B-8545-7249-BD1C-704F964AB2D5}" type="datetime1">
              <a:rPr lang="en-US" smtClean="0"/>
              <a:t>3/2/18</a:t>
            </a:fld>
            <a:endParaRPr lang="en-US"/>
          </a:p>
        </p:txBody>
      </p:sp>
    </p:spTree>
    <p:extLst>
      <p:ext uri="{BB962C8B-B14F-4D97-AF65-F5344CB8AC3E}">
        <p14:creationId xmlns:p14="http://schemas.microsoft.com/office/powerpoint/2010/main" val="698881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62779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143000"/>
            <a:ext cx="4937760" cy="47260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143001"/>
            <a:ext cx="4937760" cy="47260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pPr>
              <a:defRPr/>
            </a:pPr>
            <a:r>
              <a:rPr lang="en-US" smtClean="0"/>
              <a:t>Virtuant</a:t>
            </a:r>
            <a:endParaRPr lang="en-US"/>
          </a:p>
        </p:txBody>
      </p:sp>
      <p:sp>
        <p:nvSpPr>
          <p:cNvPr id="7" name="Slide Number Placeholder 6"/>
          <p:cNvSpPr>
            <a:spLocks noGrp="1"/>
          </p:cNvSpPr>
          <p:nvPr>
            <p:ph type="sldNum" sz="quarter" idx="12"/>
          </p:nvPr>
        </p:nvSpPr>
        <p:spPr/>
        <p:txBody>
          <a:bodyPr/>
          <a:lstStyle/>
          <a:p>
            <a:fld id="{26625E40-D7C6-4741-B247-A4D89313615E}" type="slidenum">
              <a:rPr lang="en-US" altLang="en-US" smtClean="0"/>
              <a:pPr/>
              <a:t>‹#›</a:t>
            </a:fld>
            <a:endParaRPr lang="en-US" altLang="en-US"/>
          </a:p>
        </p:txBody>
      </p:sp>
      <p:sp>
        <p:nvSpPr>
          <p:cNvPr id="9" name="Date Placeholder 3"/>
          <p:cNvSpPr>
            <a:spLocks noGrp="1"/>
          </p:cNvSpPr>
          <p:nvPr>
            <p:ph type="dt" sz="half" idx="13"/>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C029D774-2750-FB4E-9734-3A23B4CE31EB}" type="datetime1">
              <a:rPr lang="en-US" smtClean="0"/>
              <a:t>3/2/18</a:t>
            </a:fld>
            <a:endParaRPr lang="en-US"/>
          </a:p>
        </p:txBody>
      </p:sp>
    </p:spTree>
    <p:extLst>
      <p:ext uri="{BB962C8B-B14F-4D97-AF65-F5344CB8AC3E}">
        <p14:creationId xmlns:p14="http://schemas.microsoft.com/office/powerpoint/2010/main" val="35431863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62779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143000"/>
            <a:ext cx="4937760" cy="1439334"/>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143000"/>
            <a:ext cx="4937760" cy="1439334"/>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pPr>
              <a:defRPr/>
            </a:pPr>
            <a:r>
              <a:rPr lang="en-US" smtClean="0"/>
              <a:t>Virtuant</a:t>
            </a:r>
            <a:endParaRPr lang="en-US"/>
          </a:p>
        </p:txBody>
      </p:sp>
      <p:sp>
        <p:nvSpPr>
          <p:cNvPr id="9" name="Slide Number Placeholder 8"/>
          <p:cNvSpPr>
            <a:spLocks noGrp="1"/>
          </p:cNvSpPr>
          <p:nvPr>
            <p:ph type="sldNum" sz="quarter" idx="12"/>
          </p:nvPr>
        </p:nvSpPr>
        <p:spPr/>
        <p:txBody>
          <a:bodyPr/>
          <a:lstStyle/>
          <a:p>
            <a:fld id="{ED72020C-5361-476B-B8A1-3425AC1377DC}" type="slidenum">
              <a:rPr lang="en-US" altLang="en-US" smtClean="0"/>
              <a:pPr/>
              <a:t>‹#›</a:t>
            </a:fld>
            <a:endParaRPr lang="en-US" altLang="en-US"/>
          </a:p>
        </p:txBody>
      </p:sp>
      <p:sp>
        <p:nvSpPr>
          <p:cNvPr id="11" name="Date Placeholder 3"/>
          <p:cNvSpPr>
            <a:spLocks noGrp="1"/>
          </p:cNvSpPr>
          <p:nvPr>
            <p:ph type="dt" sz="half" idx="13"/>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63FF1C2A-1719-014F-987B-12D4BCC95B70}" type="datetime1">
              <a:rPr lang="en-US" smtClean="0"/>
              <a:t>3/2/18</a:t>
            </a:fld>
            <a:endParaRPr lang="en-US"/>
          </a:p>
        </p:txBody>
      </p:sp>
    </p:spTree>
    <p:extLst>
      <p:ext uri="{BB962C8B-B14F-4D97-AF65-F5344CB8AC3E}">
        <p14:creationId xmlns:p14="http://schemas.microsoft.com/office/powerpoint/2010/main" val="39176060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5" name="Slide Number Placeholder 4"/>
          <p:cNvSpPr>
            <a:spLocks noGrp="1"/>
          </p:cNvSpPr>
          <p:nvPr>
            <p:ph type="sldNum" sz="quarter" idx="12"/>
          </p:nvPr>
        </p:nvSpPr>
        <p:spPr/>
        <p:txBody>
          <a:bodyPr/>
          <a:lstStyle/>
          <a:p>
            <a:fld id="{50B16524-B9BF-4930-AF85-EFA6EA9B1FD9}" type="slidenum">
              <a:rPr lang="en-US" altLang="en-US" smtClean="0"/>
              <a:pPr/>
              <a:t>‹#›</a:t>
            </a:fld>
            <a:endParaRPr lang="en-US" altLang="en-US"/>
          </a:p>
        </p:txBody>
      </p:sp>
      <p:sp>
        <p:nvSpPr>
          <p:cNvPr id="6"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7F016924-E6F9-1747-BF2A-D089DD0FC9E7}" type="datetime1">
              <a:rPr lang="en-US" smtClean="0"/>
              <a:t>3/2/18</a:t>
            </a:fld>
            <a:endParaRPr lang="en-US"/>
          </a:p>
        </p:txBody>
      </p:sp>
    </p:spTree>
    <p:extLst>
      <p:ext uri="{BB962C8B-B14F-4D97-AF65-F5344CB8AC3E}">
        <p14:creationId xmlns:p14="http://schemas.microsoft.com/office/powerpoint/2010/main" val="11170666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smtClean="0"/>
              <a:t>Virtuant</a:t>
            </a:r>
            <a:endParaRPr lang="en-US"/>
          </a:p>
        </p:txBody>
      </p:sp>
      <p:sp>
        <p:nvSpPr>
          <p:cNvPr id="9" name="Slide Number Placeholder 8"/>
          <p:cNvSpPr>
            <a:spLocks noGrp="1"/>
          </p:cNvSpPr>
          <p:nvPr>
            <p:ph type="sldNum" sz="quarter" idx="12"/>
          </p:nvPr>
        </p:nvSpPr>
        <p:spPr/>
        <p:txBody>
          <a:bodyPr/>
          <a:lstStyle/>
          <a:p>
            <a:fld id="{63D2BBDB-0FA6-4C10-AF9F-76D6D9DF8706}" type="slidenum">
              <a:rPr lang="en-US" altLang="en-US" smtClean="0"/>
              <a:pPr/>
              <a:t>‹#›</a:t>
            </a:fld>
            <a:endParaRPr lang="en-US" altLang="en-US"/>
          </a:p>
        </p:txBody>
      </p:sp>
      <p:sp>
        <p:nvSpPr>
          <p:cNvPr id="10"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25D4E460-0239-D343-8B92-44DEB5C93FAE}" type="datetime1">
              <a:rPr lang="en-US" smtClean="0"/>
              <a:t>3/2/18</a:t>
            </a:fld>
            <a:endParaRPr lang="en-US"/>
          </a:p>
        </p:txBody>
      </p:sp>
    </p:spTree>
    <p:extLst>
      <p:ext uri="{BB962C8B-B14F-4D97-AF65-F5344CB8AC3E}">
        <p14:creationId xmlns:p14="http://schemas.microsoft.com/office/powerpoint/2010/main" val="2728758697"/>
      </p:ext>
    </p:extLst>
  </p:cSld>
  <p:clrMapOvr>
    <a:masterClrMapping/>
  </p:clrMapOvr>
  <p:transition>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13650" y="731520"/>
            <a:ext cx="6679191"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pPr>
              <a:defRPr/>
            </a:pPr>
            <a:r>
              <a:rPr lang="en-US" smtClean="0"/>
              <a:t>Virtuant</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AE16D81-7175-4AE1-8E6E-A447F1471410}" type="slidenum">
              <a:rPr lang="en-US" altLang="en-US" smtClean="0"/>
              <a:pPr/>
              <a:t>‹#›</a:t>
            </a:fld>
            <a:endParaRPr lang="en-US" altLang="en-US"/>
          </a:p>
        </p:txBody>
      </p:sp>
      <p:sp>
        <p:nvSpPr>
          <p:cNvPr id="10" name="Date Placeholder 3"/>
          <p:cNvSpPr>
            <a:spLocks noGrp="1"/>
          </p:cNvSpPr>
          <p:nvPr>
            <p:ph type="dt" sz="half" idx="13"/>
          </p:nvPr>
        </p:nvSpPr>
        <p:spPr>
          <a:xfrm>
            <a:off x="406401"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2051B701-5119-3045-886F-565CF26F5B72}" type="datetime1">
              <a:rPr lang="en-US" smtClean="0"/>
              <a:t>3/2/18</a:t>
            </a:fld>
            <a:endParaRPr lang="en-US"/>
          </a:p>
        </p:txBody>
      </p:sp>
    </p:spTree>
    <p:extLst>
      <p:ext uri="{BB962C8B-B14F-4D97-AF65-F5344CB8AC3E}">
        <p14:creationId xmlns:p14="http://schemas.microsoft.com/office/powerpoint/2010/main" val="2128999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8" name="Rectangle 7"/>
          <p:cNvSpPr/>
          <p:nvPr/>
        </p:nvSpPr>
        <p:spPr>
          <a:xfrm>
            <a:off x="3175" y="4979084"/>
            <a:ext cx="12188825" cy="1905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097279"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677D714D-4FD0-6C4E-A382-681013DA0335}" type="datetime1">
              <a:rPr lang="en-US" smtClean="0"/>
              <a:t>3/2/18</a:t>
            </a:fld>
            <a:endParaRPr lang="en-US"/>
          </a:p>
        </p:txBody>
      </p:sp>
      <p:sp>
        <p:nvSpPr>
          <p:cNvPr id="6" name="Footer Placeholder 5"/>
          <p:cNvSpPr>
            <a:spLocks noGrp="1"/>
          </p:cNvSpPr>
          <p:nvPr>
            <p:ph type="ftr" sz="quarter" idx="11"/>
          </p:nvPr>
        </p:nvSpPr>
        <p:spPr/>
        <p:txBody>
          <a:bodyPr/>
          <a:lstStyle/>
          <a:p>
            <a:pPr>
              <a:defRPr/>
            </a:pPr>
            <a:r>
              <a:rPr lang="en-US" smtClean="0"/>
              <a:t>Virtuant</a:t>
            </a:r>
            <a:endParaRPr lang="en-US"/>
          </a:p>
        </p:txBody>
      </p:sp>
      <p:sp>
        <p:nvSpPr>
          <p:cNvPr id="7" name="Slide Number Placeholder 6"/>
          <p:cNvSpPr>
            <a:spLocks noGrp="1"/>
          </p:cNvSpPr>
          <p:nvPr>
            <p:ph type="sldNum" sz="quarter" idx="12"/>
          </p:nvPr>
        </p:nvSpPr>
        <p:spPr/>
        <p:txBody>
          <a:bodyPr/>
          <a:lstStyle/>
          <a:p>
            <a:fld id="{F7FA1F60-18D9-4728-8E19-3F3551036AEA}" type="slidenum">
              <a:rPr lang="en-US" altLang="en-US" smtClean="0"/>
              <a:pPr/>
              <a:t>‹#›</a:t>
            </a:fld>
            <a:endParaRPr lang="en-US" altLang="en-US"/>
          </a:p>
        </p:txBody>
      </p:sp>
    </p:spTree>
    <p:extLst>
      <p:ext uri="{BB962C8B-B14F-4D97-AF65-F5344CB8AC3E}">
        <p14:creationId xmlns:p14="http://schemas.microsoft.com/office/powerpoint/2010/main" val="10977207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6"/>
            <a:ext cx="10058400" cy="62779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79" y="1066801"/>
            <a:ext cx="10058401" cy="480229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40B601FF-87F0-BA4A-8E1A-9AA353ED3076}" type="datetime1">
              <a:rPr lang="en-US" smtClean="0"/>
              <a:t>3/2/18</a:t>
            </a:fld>
            <a:endParaRPr lang="en-US"/>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smtClean="0"/>
              <a:t>Virtuant</a:t>
            </a:r>
            <a:endParaRPr lang="en-US"/>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fld id="{F7FA1F60-18D9-4728-8E19-3F3551036AEA}" type="slidenum">
              <a:rPr lang="en-US" altLang="en-US" smtClean="0"/>
              <a:pPr/>
              <a:t>‹#›</a:t>
            </a:fld>
            <a:endParaRPr lang="en-US" altLang="en-US"/>
          </a:p>
        </p:txBody>
      </p:sp>
      <p:cxnSp>
        <p:nvCxnSpPr>
          <p:cNvPr id="10" name="Straight Connector 9"/>
          <p:cNvCxnSpPr/>
          <p:nvPr/>
        </p:nvCxnSpPr>
        <p:spPr>
          <a:xfrm>
            <a:off x="1193532" y="990600"/>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48008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iming>
    <p:tnLst>
      <p:par>
        <p:cTn id="1" dur="indefinite" restart="never" nodeType="tmRoot"/>
      </p:par>
    </p:tnLst>
  </p:timing>
  <p:hf sldNum="0" hdr="0" dt="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p:txBody>
          <a:bodyPr/>
          <a:lstStyle/>
          <a:p>
            <a:r>
              <a:rPr lang="en-US" altLang="en-US" sz="4000" dirty="0" smtClean="0"/>
              <a:t>Understanding the Big Picture</a:t>
            </a:r>
            <a:endParaRPr lang="en-US" altLang="en-US" sz="4000" dirty="0"/>
          </a:p>
        </p:txBody>
      </p:sp>
      <p:sp>
        <p:nvSpPr>
          <p:cNvPr id="3" name="Subtitle 2"/>
          <p:cNvSpPr>
            <a:spLocks noGrp="1"/>
          </p:cNvSpPr>
          <p:nvPr>
            <p:ph type="subTitle" idx="1"/>
          </p:nvPr>
        </p:nvSpPr>
        <p:spPr/>
        <p:txBody>
          <a:bodyPr rtlCol="0">
            <a:normAutofit/>
          </a:bodyPr>
          <a:lstStyle/>
          <a:p>
            <a:pPr>
              <a:spcAft>
                <a:spcPts val="0"/>
              </a:spcAft>
              <a:defRPr/>
            </a:pPr>
            <a:r>
              <a:rPr lang="en-US" dirty="0" smtClean="0"/>
              <a:t>an overview of things to come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lvl1pPr defTabSz="813816">
              <a:defRPr sz="3559" spc="-44"/>
            </a:lvl1pPr>
          </a:lstStyle>
          <a:p>
            <a:r>
              <a:t>What is Docker?</a:t>
            </a:r>
          </a:p>
        </p:txBody>
      </p:sp>
      <p:sp>
        <p:nvSpPr>
          <p:cNvPr id="133" name="Shape 133"/>
          <p:cNvSpPr>
            <a:spLocks noGrp="1"/>
          </p:cNvSpPr>
          <p:nvPr>
            <p:ph type="body" sz="half" idx="1"/>
          </p:nvPr>
        </p:nvSpPr>
        <p:spPr>
          <a:xfrm>
            <a:off x="1097281" y="1261311"/>
            <a:ext cx="4998719" cy="4726095"/>
          </a:xfrm>
          <a:prstGeom prst="rect">
            <a:avLst/>
          </a:prstGeom>
        </p:spPr>
        <p:txBody>
          <a:bodyPr/>
          <a:lstStyle/>
          <a:p>
            <a:pPr marL="90525" indent="-90525" defTabSz="905255">
              <a:spcBef>
                <a:spcPts val="1100"/>
              </a:spcBef>
              <a:defRPr sz="1979" b="1"/>
            </a:pPr>
            <a:r>
              <a:rPr dirty="0"/>
              <a:t>Googles says: </a:t>
            </a:r>
          </a:p>
          <a:p>
            <a:pPr marL="90525" indent="-90525" defTabSz="905255">
              <a:spcBef>
                <a:spcPts val="1100"/>
              </a:spcBef>
              <a:defRPr sz="2277"/>
            </a:pPr>
            <a:r>
              <a:rPr dirty="0"/>
              <a:t>“Docker is an open-source project that automates the deployment of </a:t>
            </a:r>
            <a:r>
              <a:rPr dirty="0" smtClean="0"/>
              <a:t>applications </a:t>
            </a:r>
            <a:r>
              <a:rPr dirty="0"/>
              <a:t>inside software containers.” </a:t>
            </a:r>
          </a:p>
          <a:p>
            <a:pPr marL="90525" indent="-90525" defTabSz="905255">
              <a:spcBef>
                <a:spcPts val="1100"/>
              </a:spcBef>
              <a:defRPr sz="1979"/>
            </a:pPr>
            <a:endParaRPr dirty="0"/>
          </a:p>
          <a:p>
            <a:pPr marL="90525" indent="-90525" defTabSz="905255">
              <a:spcBef>
                <a:spcPts val="1100"/>
              </a:spcBef>
              <a:defRPr sz="1979" b="1"/>
            </a:pPr>
            <a:r>
              <a:rPr dirty="0"/>
              <a:t>Quote </a:t>
            </a:r>
            <a:r>
              <a:rPr lang="en-US" dirty="0" smtClean="0"/>
              <a:t>from </a:t>
            </a:r>
            <a:r>
              <a:rPr dirty="0" smtClean="0"/>
              <a:t>Docker:  </a:t>
            </a:r>
            <a:endParaRPr dirty="0"/>
          </a:p>
          <a:p>
            <a:pPr marL="90525" indent="-90525" defTabSz="905255">
              <a:spcBef>
                <a:spcPts val="1100"/>
              </a:spcBef>
              <a:defRPr sz="2277"/>
            </a:pPr>
            <a:r>
              <a:rPr dirty="0"/>
              <a:t>“Docker provides an additional layer of abstraction and automation of operating-system-level virtualization on Linux.”</a:t>
            </a:r>
          </a:p>
        </p:txBody>
      </p:sp>
      <p:sp>
        <p:nvSpPr>
          <p:cNvPr id="138" name="Shape 138"/>
          <p:cNvSpPr/>
          <p:nvPr/>
        </p:nvSpPr>
        <p:spPr>
          <a:xfrm>
            <a:off x="8442322" y="1400706"/>
            <a:ext cx="1833449" cy="1015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latin typeface="Marker Felt"/>
                <a:ea typeface="Marker Felt"/>
                <a:cs typeface="Marker Felt"/>
                <a:sym typeface="Marker Felt"/>
              </a:defRPr>
            </a:pPr>
            <a:r>
              <a:rPr sz="3000" dirty="0">
                <a:solidFill>
                  <a:schemeClr val="accent1"/>
                </a:solidFill>
              </a:rPr>
              <a:t>All about </a:t>
            </a:r>
          </a:p>
          <a:p>
            <a:pPr>
              <a:defRPr sz="3000">
                <a:latin typeface="Marker Felt"/>
                <a:ea typeface="Marker Felt"/>
                <a:cs typeface="Marker Felt"/>
                <a:sym typeface="Marker Felt"/>
              </a:defRPr>
            </a:pPr>
            <a:r>
              <a:rPr sz="3000" dirty="0">
                <a:solidFill>
                  <a:schemeClr val="accent1"/>
                </a:solidFill>
              </a:rPr>
              <a:t>containers!</a:t>
            </a:r>
          </a:p>
        </p:txBody>
      </p:sp>
      <p:sp>
        <p:nvSpPr>
          <p:cNvPr id="8"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9145" y="3293688"/>
            <a:ext cx="4123655" cy="264966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355" y="2622162"/>
            <a:ext cx="2682494" cy="2004391"/>
          </a:xfrm>
          <a:prstGeom prst="rect">
            <a:avLst/>
          </a:prstGeom>
        </p:spPr>
      </p:pic>
      <p:sp>
        <p:nvSpPr>
          <p:cNvPr id="11" name="Shape 254"/>
          <p:cNvSpPr/>
          <p:nvPr/>
        </p:nvSpPr>
        <p:spPr>
          <a:xfrm rot="14483779" flipH="1">
            <a:off x="7692783" y="2196114"/>
            <a:ext cx="1153345" cy="880873"/>
          </a:xfrm>
          <a:custGeom>
            <a:avLst/>
            <a:gdLst/>
            <a:ahLst/>
            <a:cxnLst>
              <a:cxn ang="0">
                <a:pos x="wd2" y="hd2"/>
              </a:cxn>
              <a:cxn ang="5400000">
                <a:pos x="wd2" y="hd2"/>
              </a:cxn>
              <a:cxn ang="10800000">
                <a:pos x="wd2" y="hd2"/>
              </a:cxn>
              <a:cxn ang="16200000">
                <a:pos x="wd2" y="hd2"/>
              </a:cxn>
            </a:cxnLst>
            <a:rect l="0" t="0" r="r" b="b"/>
            <a:pathLst>
              <a:path w="21600" h="16438" extrusionOk="0">
                <a:moveTo>
                  <a:pt x="21600" y="9481"/>
                </a:moveTo>
                <a:cubicBezTo>
                  <a:pt x="7250" y="-5162"/>
                  <a:pt x="50" y="-2843"/>
                  <a:pt x="0" y="16438"/>
                </a:cubicBezTo>
              </a:path>
            </a:pathLst>
          </a:custGeom>
          <a:ln w="101600">
            <a:solidFill>
              <a:schemeClr val="accent1"/>
            </a:solidFill>
            <a:headEnd type="triangle"/>
          </a:ln>
        </p:spPr>
        <p:txBody>
          <a:bodyPr/>
          <a:lstStyle/>
          <a:p>
            <a:endParaRPr/>
          </a:p>
        </p:txBody>
      </p:sp>
    </p:spTree>
    <p:extLst>
      <p:ext uri="{BB962C8B-B14F-4D97-AF65-F5344CB8AC3E}">
        <p14:creationId xmlns:p14="http://schemas.microsoft.com/office/powerpoint/2010/main" val="14943318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Containers?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A container </a:t>
            </a:r>
            <a:r>
              <a:rPr lang="en-US" sz="2400" dirty="0" smtClean="0">
                <a:solidFill>
                  <a:schemeClr val="tx1"/>
                </a:solidFill>
              </a:rPr>
              <a:t>is </a:t>
            </a:r>
            <a:r>
              <a:rPr lang="en-US" sz="2400" dirty="0">
                <a:solidFill>
                  <a:schemeClr val="tx1"/>
                </a:solidFill>
              </a:rPr>
              <a:t>a lightweight, stand-alone, executable </a:t>
            </a:r>
            <a:r>
              <a:rPr lang="en-US" sz="2400" dirty="0" smtClean="0">
                <a:solidFill>
                  <a:schemeClr val="tx1"/>
                </a:solidFill>
              </a:rPr>
              <a:t>package</a:t>
            </a:r>
          </a:p>
          <a:p>
            <a:pPr>
              <a:buFont typeface="Wingdings" charset="2"/>
              <a:buChar char="q"/>
            </a:pPr>
            <a:r>
              <a:rPr lang="en-US" sz="2400" dirty="0">
                <a:solidFill>
                  <a:schemeClr val="tx1"/>
                </a:solidFill>
              </a:rPr>
              <a:t> </a:t>
            </a:r>
            <a:r>
              <a:rPr lang="en-US" sz="2400" dirty="0" smtClean="0">
                <a:solidFill>
                  <a:schemeClr val="tx1"/>
                </a:solidFill>
              </a:rPr>
              <a:t>It includes </a:t>
            </a:r>
            <a:r>
              <a:rPr lang="en-US" sz="2400" dirty="0">
                <a:solidFill>
                  <a:schemeClr val="tx1"/>
                </a:solidFill>
              </a:rPr>
              <a:t>everything needed to </a:t>
            </a:r>
            <a:r>
              <a:rPr lang="en-US" sz="2400" dirty="0" smtClean="0">
                <a:solidFill>
                  <a:schemeClr val="tx1"/>
                </a:solidFill>
              </a:rPr>
              <a:t>run!</a:t>
            </a:r>
          </a:p>
          <a:p>
            <a:pPr>
              <a:buFont typeface="Wingdings" charset="2"/>
              <a:buChar char="q"/>
            </a:pPr>
            <a:r>
              <a:rPr lang="en-US" sz="2400" dirty="0">
                <a:solidFill>
                  <a:schemeClr val="tx1"/>
                </a:solidFill>
              </a:rPr>
              <a:t> </a:t>
            </a:r>
            <a:r>
              <a:rPr lang="en-US" sz="2400" dirty="0" smtClean="0">
                <a:solidFill>
                  <a:schemeClr val="tx1"/>
                </a:solidFill>
              </a:rPr>
              <a:t>Containerized </a:t>
            </a:r>
            <a:r>
              <a:rPr lang="en-US" sz="2400" dirty="0">
                <a:solidFill>
                  <a:schemeClr val="tx1"/>
                </a:solidFill>
              </a:rPr>
              <a:t>software </a:t>
            </a:r>
            <a:r>
              <a:rPr lang="en-US" sz="2400" dirty="0" smtClean="0">
                <a:solidFill>
                  <a:schemeClr val="tx1"/>
                </a:solidFill>
              </a:rPr>
              <a:t>always runs </a:t>
            </a:r>
            <a:r>
              <a:rPr lang="en-US" sz="2400" dirty="0">
                <a:solidFill>
                  <a:schemeClr val="tx1"/>
                </a:solidFill>
              </a:rPr>
              <a:t>the same, regardless </a:t>
            </a:r>
            <a:r>
              <a:rPr lang="en-US" sz="2400" dirty="0" smtClean="0">
                <a:solidFill>
                  <a:schemeClr val="tx1"/>
                </a:solidFill>
              </a:rPr>
              <a:t>of the environment</a:t>
            </a:r>
          </a:p>
          <a:p>
            <a:pPr>
              <a:buFont typeface="Wingdings" charset="2"/>
              <a:buChar char="q"/>
            </a:pPr>
            <a:r>
              <a:rPr lang="en-US" sz="2400" dirty="0" smtClean="0">
                <a:solidFill>
                  <a:schemeClr val="tx1"/>
                </a:solidFill>
              </a:rPr>
              <a:t> Containers isolate software from its                                                             surroundings</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880" y="2761260"/>
            <a:ext cx="4287520" cy="3410940"/>
          </a:xfrm>
          <a:prstGeom prst="rect">
            <a:avLst/>
          </a:prstGeom>
        </p:spPr>
      </p:pic>
    </p:spTree>
    <p:extLst>
      <p:ext uri="{BB962C8B-B14F-4D97-AF65-F5344CB8AC3E}">
        <p14:creationId xmlns:p14="http://schemas.microsoft.com/office/powerpoint/2010/main" val="86025400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Containers?</a:t>
            </a:r>
            <a:endParaRPr lang="en-US" dirty="0"/>
          </a:p>
        </p:txBody>
      </p:sp>
      <p:sp>
        <p:nvSpPr>
          <p:cNvPr id="3" name="Content Placeholder 2"/>
          <p:cNvSpPr>
            <a:spLocks noGrp="1"/>
          </p:cNvSpPr>
          <p:nvPr>
            <p:ph idx="1"/>
          </p:nvPr>
        </p:nvSpPr>
        <p:spPr>
          <a:xfrm>
            <a:off x="1097279" y="1066801"/>
            <a:ext cx="10058401" cy="5392986"/>
          </a:xfrm>
        </p:spPr>
        <p:txBody>
          <a:bodyPr>
            <a:noAutofit/>
          </a:bodyPr>
          <a:lstStyle/>
          <a:p>
            <a:pPr marL="0" indent="0">
              <a:lnSpc>
                <a:spcPct val="100000"/>
              </a:lnSpc>
              <a:spcBef>
                <a:spcPts val="200"/>
              </a:spcBef>
              <a:buNone/>
            </a:pPr>
            <a:r>
              <a:rPr lang="en-US" sz="2400" b="1" dirty="0" smtClean="0">
                <a:solidFill>
                  <a:schemeClr val="tx1"/>
                </a:solidFill>
              </a:rPr>
              <a:t>Lightweight:</a:t>
            </a:r>
          </a:p>
          <a:p>
            <a:pPr>
              <a:lnSpc>
                <a:spcPct val="100000"/>
              </a:lnSpc>
              <a:spcBef>
                <a:spcPts val="200"/>
              </a:spcBef>
              <a:buFont typeface="Wingdings" charset="2"/>
              <a:buChar char="q"/>
            </a:pPr>
            <a:r>
              <a:rPr lang="en-US" sz="2400" dirty="0" smtClean="0">
                <a:solidFill>
                  <a:schemeClr val="tx1"/>
                </a:solidFill>
              </a:rPr>
              <a:t> Docker </a:t>
            </a:r>
            <a:r>
              <a:rPr lang="en-US" sz="2400" dirty="0">
                <a:solidFill>
                  <a:schemeClr val="tx1"/>
                </a:solidFill>
              </a:rPr>
              <a:t>containers running on a single machine share that machine's operating system kernel; they start instantly and use less compute and RAM. Images are constructed from filesystem layers and share common files. This minimizes disk usage and image downloads are much </a:t>
            </a:r>
            <a:r>
              <a:rPr lang="en-US" sz="2400" dirty="0" smtClean="0">
                <a:solidFill>
                  <a:schemeClr val="tx1"/>
                </a:solidFill>
              </a:rPr>
              <a:t>faster</a:t>
            </a:r>
            <a:endParaRPr lang="en-US" sz="2400" dirty="0">
              <a:solidFill>
                <a:schemeClr val="tx1"/>
              </a:solidFill>
            </a:endParaRPr>
          </a:p>
          <a:p>
            <a:pPr marL="0" indent="0">
              <a:lnSpc>
                <a:spcPct val="100000"/>
              </a:lnSpc>
              <a:spcBef>
                <a:spcPts val="200"/>
              </a:spcBef>
              <a:buNone/>
            </a:pPr>
            <a:r>
              <a:rPr lang="en-US" sz="2400" b="1" dirty="0" smtClean="0">
                <a:solidFill>
                  <a:schemeClr val="tx1"/>
                </a:solidFill>
              </a:rPr>
              <a:t>Standard:</a:t>
            </a:r>
          </a:p>
          <a:p>
            <a:pPr>
              <a:lnSpc>
                <a:spcPct val="100000"/>
              </a:lnSpc>
              <a:spcBef>
                <a:spcPts val="200"/>
              </a:spcBef>
              <a:buFont typeface="Wingdings" charset="2"/>
              <a:buChar char="q"/>
            </a:pPr>
            <a:r>
              <a:rPr lang="en-US" sz="2400" dirty="0" smtClean="0">
                <a:solidFill>
                  <a:schemeClr val="tx1"/>
                </a:solidFill>
                <a:latin typeface="+mj-lt"/>
              </a:rPr>
              <a:t> </a:t>
            </a:r>
            <a:r>
              <a:rPr lang="en-US" sz="2400" dirty="0" smtClean="0">
                <a:solidFill>
                  <a:schemeClr val="tx1"/>
                </a:solidFill>
              </a:rPr>
              <a:t>Docker containers are based on open standards and run on all major Linux distributions, Microsoft Windows, and on any infrastructure including VMs, bare-metal and in the cloud</a:t>
            </a:r>
          </a:p>
          <a:p>
            <a:pPr marL="0" indent="0">
              <a:lnSpc>
                <a:spcPct val="100000"/>
              </a:lnSpc>
              <a:spcBef>
                <a:spcPts val="200"/>
              </a:spcBef>
              <a:buNone/>
            </a:pPr>
            <a:r>
              <a:rPr lang="en-US" sz="2400" b="1" dirty="0" smtClean="0">
                <a:solidFill>
                  <a:schemeClr val="tx1"/>
                </a:solidFill>
              </a:rPr>
              <a:t>Secure:</a:t>
            </a:r>
          </a:p>
          <a:p>
            <a:pPr>
              <a:lnSpc>
                <a:spcPct val="100000"/>
              </a:lnSpc>
              <a:spcBef>
                <a:spcPts val="200"/>
              </a:spcBef>
              <a:buFont typeface="Wingdings" charset="2"/>
              <a:buChar char="q"/>
            </a:pPr>
            <a:r>
              <a:rPr lang="en-US" sz="2400" dirty="0" smtClean="0">
                <a:solidFill>
                  <a:schemeClr val="tx1"/>
                </a:solidFill>
              </a:rPr>
              <a:t> Docker </a:t>
            </a:r>
            <a:r>
              <a:rPr lang="en-US" sz="2400" dirty="0">
                <a:solidFill>
                  <a:schemeClr val="tx1"/>
                </a:solidFill>
              </a:rPr>
              <a:t>containers isolate applications from one another and from the underlying infrastructure. Docker provides the strongest default isolation to limit app issues to a single container instead of the entire </a:t>
            </a:r>
            <a:r>
              <a:rPr lang="en-US" sz="2400" dirty="0" smtClean="0">
                <a:solidFill>
                  <a:schemeClr val="tx1"/>
                </a:solidFill>
              </a:rPr>
              <a:t>machine</a:t>
            </a: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21276842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Virtualization vs. Containerization </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grpSp>
        <p:nvGrpSpPr>
          <p:cNvPr id="7" name="Group 6"/>
          <p:cNvGrpSpPr/>
          <p:nvPr/>
        </p:nvGrpSpPr>
        <p:grpSpPr>
          <a:xfrm>
            <a:off x="2627814" y="2743200"/>
            <a:ext cx="6936372" cy="3080106"/>
            <a:chOff x="3120292" y="1447800"/>
            <a:chExt cx="6936372" cy="308010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447800"/>
              <a:ext cx="3427264" cy="30801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292" y="1447800"/>
              <a:ext cx="3432908" cy="3077779"/>
            </a:xfrm>
            <a:prstGeom prst="rect">
              <a:avLst/>
            </a:prstGeom>
          </p:spPr>
        </p:pic>
      </p:grpSp>
      <p:sp>
        <p:nvSpPr>
          <p:cNvPr id="8" name="Content Placeholder 2"/>
          <p:cNvSpPr>
            <a:spLocks noGrp="1"/>
          </p:cNvSpPr>
          <p:nvPr>
            <p:ph idx="1"/>
          </p:nvPr>
        </p:nvSpPr>
        <p:spPr>
          <a:xfrm>
            <a:off x="1097279" y="1066801"/>
            <a:ext cx="10058401" cy="4802293"/>
          </a:xfrm>
        </p:spPr>
        <p:txBody>
          <a:bodyPr>
            <a:normAutofit/>
          </a:bodyPr>
          <a:lstStyle/>
          <a:p>
            <a:pPr>
              <a:buFont typeface="Wingdings" charset="2"/>
              <a:buChar char="q"/>
            </a:pPr>
            <a:r>
              <a:rPr lang="en-US" sz="2400" dirty="0" smtClean="0"/>
              <a:t> </a:t>
            </a:r>
            <a:r>
              <a:rPr lang="en-US" sz="2400" dirty="0">
                <a:solidFill>
                  <a:schemeClr val="tx1"/>
                </a:solidFill>
              </a:rPr>
              <a:t>Containers and </a:t>
            </a:r>
            <a:r>
              <a:rPr lang="en-US" sz="2400" dirty="0" smtClean="0">
                <a:solidFill>
                  <a:schemeClr val="tx1"/>
                </a:solidFill>
              </a:rPr>
              <a:t>VMs </a:t>
            </a:r>
            <a:r>
              <a:rPr lang="en-US" sz="2400" dirty="0">
                <a:solidFill>
                  <a:schemeClr val="tx1"/>
                </a:solidFill>
              </a:rPr>
              <a:t>have similar resource isolation and allocation </a:t>
            </a:r>
            <a:r>
              <a:rPr lang="en-US" sz="2400" dirty="0" smtClean="0">
                <a:solidFill>
                  <a:schemeClr val="tx1"/>
                </a:solidFill>
              </a:rPr>
              <a:t>benefits</a:t>
            </a:r>
          </a:p>
          <a:p>
            <a:pPr>
              <a:buFont typeface="Wingdings" charset="2"/>
              <a:buChar char="q"/>
            </a:pPr>
            <a:r>
              <a:rPr lang="en-US" sz="2400" dirty="0">
                <a:solidFill>
                  <a:schemeClr val="tx1"/>
                </a:solidFill>
              </a:rPr>
              <a:t> </a:t>
            </a:r>
            <a:r>
              <a:rPr lang="en-US" sz="2400" dirty="0" smtClean="0">
                <a:solidFill>
                  <a:schemeClr val="tx1"/>
                </a:solidFill>
              </a:rPr>
              <a:t>However, </a:t>
            </a:r>
            <a:r>
              <a:rPr lang="en-US" sz="2400" dirty="0">
                <a:solidFill>
                  <a:schemeClr val="tx1"/>
                </a:solidFill>
              </a:rPr>
              <a:t>containers virtualize the operating system instead of </a:t>
            </a:r>
            <a:r>
              <a:rPr lang="en-US" sz="2400" dirty="0" smtClean="0">
                <a:solidFill>
                  <a:schemeClr val="tx1"/>
                </a:solidFill>
              </a:rPr>
              <a:t>hardware</a:t>
            </a:r>
          </a:p>
          <a:p>
            <a:pPr>
              <a:buFont typeface="Wingdings" charset="2"/>
              <a:buChar char="q"/>
            </a:pPr>
            <a:r>
              <a:rPr lang="en-US" sz="2400" dirty="0">
                <a:solidFill>
                  <a:schemeClr val="tx1"/>
                </a:solidFill>
              </a:rPr>
              <a:t> Containers are more portable and </a:t>
            </a:r>
            <a:r>
              <a:rPr lang="en-US" sz="2400" dirty="0" smtClean="0">
                <a:solidFill>
                  <a:schemeClr val="tx1"/>
                </a:solidFill>
              </a:rPr>
              <a:t>efficient; let’s have a look:</a:t>
            </a:r>
          </a:p>
        </p:txBody>
      </p:sp>
    </p:spTree>
    <p:extLst>
      <p:ext uri="{BB962C8B-B14F-4D97-AF65-F5344CB8AC3E}">
        <p14:creationId xmlns:p14="http://schemas.microsoft.com/office/powerpoint/2010/main" val="106810034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Containerization </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402256"/>
            <a:ext cx="4521199" cy="4053488"/>
          </a:xfrm>
          <a:prstGeom prst="rect">
            <a:avLst/>
          </a:prstGeom>
        </p:spPr>
      </p:pic>
      <p:sp>
        <p:nvSpPr>
          <p:cNvPr id="8" name="Content Placeholder 2"/>
          <p:cNvSpPr>
            <a:spLocks noGrp="1"/>
          </p:cNvSpPr>
          <p:nvPr>
            <p:ph idx="1"/>
          </p:nvPr>
        </p:nvSpPr>
        <p:spPr>
          <a:xfrm>
            <a:off x="6324600" y="1285947"/>
            <a:ext cx="4998721" cy="4802293"/>
          </a:xfrm>
        </p:spPr>
        <p:txBody>
          <a:bodyPr>
            <a:normAutofit/>
          </a:bodyPr>
          <a:lstStyle/>
          <a:p>
            <a:pPr>
              <a:buFont typeface="Wingdings" charset="2"/>
              <a:buChar char="q"/>
            </a:pPr>
            <a:r>
              <a:rPr lang="en-US" sz="2400" dirty="0" smtClean="0">
                <a:solidFill>
                  <a:schemeClr val="tx1"/>
                </a:solidFill>
              </a:rPr>
              <a:t> </a:t>
            </a:r>
            <a:r>
              <a:rPr lang="en-US" sz="2400" dirty="0">
                <a:solidFill>
                  <a:schemeClr val="tx1"/>
                </a:solidFill>
              </a:rPr>
              <a:t>Containers are an abstraction at the app </a:t>
            </a:r>
            <a:r>
              <a:rPr lang="en-US" sz="2400" dirty="0" smtClean="0">
                <a:solidFill>
                  <a:schemeClr val="tx1"/>
                </a:solidFill>
              </a:rPr>
              <a:t>layer</a:t>
            </a:r>
          </a:p>
          <a:p>
            <a:pPr>
              <a:buFont typeface="Wingdings" charset="2"/>
              <a:buChar char="q"/>
            </a:pPr>
            <a:r>
              <a:rPr lang="en-US" sz="2400" dirty="0">
                <a:solidFill>
                  <a:schemeClr val="tx1"/>
                </a:solidFill>
              </a:rPr>
              <a:t> </a:t>
            </a:r>
            <a:r>
              <a:rPr lang="en-US" sz="2400" dirty="0" smtClean="0">
                <a:solidFill>
                  <a:schemeClr val="tx1"/>
                </a:solidFill>
              </a:rPr>
              <a:t>Multiple </a:t>
            </a:r>
            <a:r>
              <a:rPr lang="en-US" sz="2400" dirty="0">
                <a:solidFill>
                  <a:schemeClr val="tx1"/>
                </a:solidFill>
              </a:rPr>
              <a:t>containers can run on the same machine and share the OS </a:t>
            </a:r>
            <a:r>
              <a:rPr lang="en-US" sz="2400" dirty="0" smtClean="0">
                <a:solidFill>
                  <a:schemeClr val="tx1"/>
                </a:solidFill>
              </a:rPr>
              <a:t>kernel </a:t>
            </a:r>
          </a:p>
          <a:p>
            <a:pPr>
              <a:buFont typeface="Wingdings" charset="2"/>
              <a:buChar char="q"/>
            </a:pPr>
            <a:r>
              <a:rPr lang="en-US" sz="2400" dirty="0">
                <a:solidFill>
                  <a:schemeClr val="tx1"/>
                </a:solidFill>
              </a:rPr>
              <a:t> E</a:t>
            </a:r>
            <a:r>
              <a:rPr lang="en-US" sz="2400" dirty="0" smtClean="0">
                <a:solidFill>
                  <a:schemeClr val="tx1"/>
                </a:solidFill>
              </a:rPr>
              <a:t>ach </a:t>
            </a:r>
            <a:r>
              <a:rPr lang="en-US" sz="2400" dirty="0">
                <a:solidFill>
                  <a:schemeClr val="tx1"/>
                </a:solidFill>
              </a:rPr>
              <a:t>running as isolated processes in user </a:t>
            </a:r>
            <a:r>
              <a:rPr lang="en-US" sz="2400" dirty="0" smtClean="0">
                <a:solidFill>
                  <a:schemeClr val="tx1"/>
                </a:solidFill>
              </a:rPr>
              <a:t>space</a:t>
            </a:r>
          </a:p>
          <a:p>
            <a:pPr>
              <a:buFont typeface="Wingdings" charset="2"/>
              <a:buChar char="q"/>
            </a:pPr>
            <a:r>
              <a:rPr lang="en-US" sz="2400" dirty="0">
                <a:solidFill>
                  <a:schemeClr val="tx1"/>
                </a:solidFill>
              </a:rPr>
              <a:t> </a:t>
            </a:r>
            <a:r>
              <a:rPr lang="en-US" sz="2400" dirty="0" smtClean="0">
                <a:solidFill>
                  <a:schemeClr val="tx1"/>
                </a:solidFill>
              </a:rPr>
              <a:t>Containers </a:t>
            </a:r>
            <a:r>
              <a:rPr lang="en-US" sz="2400" dirty="0">
                <a:solidFill>
                  <a:schemeClr val="tx1"/>
                </a:solidFill>
              </a:rPr>
              <a:t>take up less space than VMs </a:t>
            </a:r>
            <a:r>
              <a:rPr lang="en-US" sz="2400" dirty="0" smtClean="0">
                <a:solidFill>
                  <a:schemeClr val="tx1"/>
                </a:solidFill>
              </a:rPr>
              <a:t>and </a:t>
            </a:r>
            <a:r>
              <a:rPr lang="en-US" sz="2400" dirty="0">
                <a:solidFill>
                  <a:schemeClr val="tx1"/>
                </a:solidFill>
              </a:rPr>
              <a:t>start almost </a:t>
            </a:r>
            <a:r>
              <a:rPr lang="en-US" sz="2400" dirty="0" smtClean="0">
                <a:solidFill>
                  <a:schemeClr val="tx1"/>
                </a:solidFill>
              </a:rPr>
              <a:t>instantly</a:t>
            </a:r>
            <a:endParaRPr lang="en-US" sz="2400" dirty="0">
              <a:solidFill>
                <a:schemeClr val="tx1"/>
              </a:solidFill>
            </a:endParaRPr>
          </a:p>
        </p:txBody>
      </p:sp>
    </p:spTree>
    <p:extLst>
      <p:ext uri="{BB962C8B-B14F-4D97-AF65-F5344CB8AC3E}">
        <p14:creationId xmlns:p14="http://schemas.microsoft.com/office/powerpoint/2010/main" val="195383145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Virtualization</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213" y="1505094"/>
            <a:ext cx="4572000" cy="4108888"/>
          </a:xfrm>
          <a:prstGeom prst="rect">
            <a:avLst/>
          </a:prstGeom>
        </p:spPr>
      </p:pic>
      <p:sp>
        <p:nvSpPr>
          <p:cNvPr id="8" name="Content Placeholder 2"/>
          <p:cNvSpPr>
            <a:spLocks noGrp="1"/>
          </p:cNvSpPr>
          <p:nvPr>
            <p:ph idx="1"/>
          </p:nvPr>
        </p:nvSpPr>
        <p:spPr>
          <a:xfrm>
            <a:off x="1097279" y="1066801"/>
            <a:ext cx="4998721" cy="4802293"/>
          </a:xfrm>
        </p:spPr>
        <p:txBody>
          <a:bodyPr>
            <a:normAutofit/>
          </a:bodyPr>
          <a:lstStyle/>
          <a:p>
            <a:pPr>
              <a:buFont typeface="Wingdings" charset="2"/>
              <a:buChar char="q"/>
            </a:pPr>
            <a:r>
              <a:rPr lang="en-US" sz="2400" dirty="0" smtClean="0"/>
              <a:t> </a:t>
            </a:r>
            <a:r>
              <a:rPr lang="en-US" sz="2400" dirty="0" smtClean="0">
                <a:solidFill>
                  <a:schemeClr val="tx1"/>
                </a:solidFill>
              </a:rPr>
              <a:t>VMs </a:t>
            </a:r>
            <a:r>
              <a:rPr lang="en-US" sz="2400" dirty="0">
                <a:solidFill>
                  <a:schemeClr val="tx1"/>
                </a:solidFill>
              </a:rPr>
              <a:t>are an abstraction of physical </a:t>
            </a:r>
            <a:r>
              <a:rPr lang="en-US" sz="2400" dirty="0" smtClean="0">
                <a:solidFill>
                  <a:schemeClr val="tx1"/>
                </a:solidFill>
              </a:rPr>
              <a:t>hardware</a:t>
            </a:r>
          </a:p>
          <a:p>
            <a:pPr>
              <a:buFont typeface="Wingdings" charset="2"/>
              <a:buChar char="q"/>
            </a:pPr>
            <a:r>
              <a:rPr lang="en-US" sz="2400" dirty="0">
                <a:solidFill>
                  <a:schemeClr val="tx1"/>
                </a:solidFill>
              </a:rPr>
              <a:t> </a:t>
            </a:r>
            <a:r>
              <a:rPr lang="en-US" sz="2400" dirty="0" smtClean="0">
                <a:solidFill>
                  <a:schemeClr val="tx1"/>
                </a:solidFill>
              </a:rPr>
              <a:t>The </a:t>
            </a:r>
            <a:r>
              <a:rPr lang="en-US" sz="2400" dirty="0">
                <a:solidFill>
                  <a:schemeClr val="tx1"/>
                </a:solidFill>
              </a:rPr>
              <a:t>hypervisor allows multiple VMs to run on a single </a:t>
            </a:r>
            <a:r>
              <a:rPr lang="en-US" sz="2400" dirty="0" smtClean="0">
                <a:solidFill>
                  <a:schemeClr val="tx1"/>
                </a:solidFill>
              </a:rPr>
              <a:t>machine</a:t>
            </a:r>
          </a:p>
          <a:p>
            <a:pPr>
              <a:buFont typeface="Wingdings" charset="2"/>
              <a:buChar char="q"/>
            </a:pPr>
            <a:r>
              <a:rPr lang="en-US" sz="2400" dirty="0">
                <a:solidFill>
                  <a:schemeClr val="tx1"/>
                </a:solidFill>
              </a:rPr>
              <a:t> </a:t>
            </a:r>
            <a:r>
              <a:rPr lang="en-US" sz="2400" dirty="0" smtClean="0">
                <a:solidFill>
                  <a:schemeClr val="tx1"/>
                </a:solidFill>
              </a:rPr>
              <a:t>Each </a:t>
            </a:r>
            <a:r>
              <a:rPr lang="en-US" sz="2400" dirty="0">
                <a:solidFill>
                  <a:schemeClr val="tx1"/>
                </a:solidFill>
              </a:rPr>
              <a:t>VM includes a full copy of an operating system, one or more apps, necessary binaries and </a:t>
            </a:r>
            <a:r>
              <a:rPr lang="en-US" sz="2400" dirty="0" smtClean="0">
                <a:solidFill>
                  <a:schemeClr val="tx1"/>
                </a:solidFill>
              </a:rPr>
              <a:t>libraries </a:t>
            </a:r>
          </a:p>
          <a:p>
            <a:pPr>
              <a:buFont typeface="Wingdings" charset="2"/>
              <a:buChar char="q"/>
            </a:pPr>
            <a:r>
              <a:rPr lang="en-US" sz="2400" dirty="0">
                <a:solidFill>
                  <a:schemeClr val="tx1"/>
                </a:solidFill>
              </a:rPr>
              <a:t> </a:t>
            </a:r>
            <a:r>
              <a:rPr lang="en-US" sz="2400" dirty="0" smtClean="0">
                <a:solidFill>
                  <a:schemeClr val="tx1"/>
                </a:solidFill>
              </a:rPr>
              <a:t>VMs </a:t>
            </a:r>
            <a:r>
              <a:rPr lang="en-US" sz="2400" dirty="0">
                <a:solidFill>
                  <a:schemeClr val="tx1"/>
                </a:solidFill>
              </a:rPr>
              <a:t>can also be slow to boot.</a:t>
            </a:r>
          </a:p>
          <a:p>
            <a:pPr>
              <a:buFont typeface="Wingdings" charset="2"/>
              <a:buChar char="q"/>
            </a:pPr>
            <a:endParaRPr lang="en-US" sz="2400" dirty="0" smtClean="0">
              <a:solidFill>
                <a:schemeClr val="tx1"/>
              </a:solidFill>
            </a:endParaRPr>
          </a:p>
        </p:txBody>
      </p:sp>
    </p:spTree>
    <p:extLst>
      <p:ext uri="{BB962C8B-B14F-4D97-AF65-F5344CB8AC3E}">
        <p14:creationId xmlns:p14="http://schemas.microsoft.com/office/powerpoint/2010/main" val="144747437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Docker </a:t>
            </a:r>
            <a:r>
              <a:rPr lang="en-US" dirty="0" smtClean="0">
                <a:solidFill>
                  <a:schemeClr val="tx1"/>
                </a:solidFill>
              </a:rPr>
              <a:t>Architecture</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80" y="1066800"/>
            <a:ext cx="9372600" cy="4945109"/>
          </a:xfrm>
          <a:prstGeom prst="rect">
            <a:avLst/>
          </a:prstGeom>
        </p:spPr>
      </p:pic>
    </p:spTree>
    <p:extLst>
      <p:ext uri="{BB962C8B-B14F-4D97-AF65-F5344CB8AC3E}">
        <p14:creationId xmlns:p14="http://schemas.microsoft.com/office/powerpoint/2010/main" val="133105861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Architecture Components </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The Docker daemon (</a:t>
            </a:r>
            <a:r>
              <a:rPr lang="en-US" sz="2400" dirty="0" err="1">
                <a:solidFill>
                  <a:schemeClr val="tx1"/>
                </a:solidFill>
              </a:rPr>
              <a:t>dockerd</a:t>
            </a:r>
            <a:r>
              <a:rPr lang="en-US" sz="2400" dirty="0">
                <a:solidFill>
                  <a:schemeClr val="tx1"/>
                </a:solidFill>
              </a:rPr>
              <a:t>) listens for Docker API requests and manages Docker objects such as images, containers, networks, and </a:t>
            </a:r>
            <a:r>
              <a:rPr lang="en-US" sz="2400" dirty="0" smtClean="0">
                <a:solidFill>
                  <a:schemeClr val="tx1"/>
                </a:solidFill>
              </a:rPr>
              <a:t>volumes</a:t>
            </a:r>
          </a:p>
          <a:p>
            <a:pPr>
              <a:buFont typeface="Wingdings" charset="2"/>
              <a:buChar char="q"/>
            </a:pPr>
            <a:r>
              <a:rPr lang="en-US" sz="2400" dirty="0">
                <a:solidFill>
                  <a:schemeClr val="tx1"/>
                </a:solidFill>
              </a:rPr>
              <a:t> The Docker client (</a:t>
            </a:r>
            <a:r>
              <a:rPr lang="en-US" sz="2400" dirty="0" err="1">
                <a:solidFill>
                  <a:schemeClr val="tx1"/>
                </a:solidFill>
              </a:rPr>
              <a:t>docker</a:t>
            </a:r>
            <a:r>
              <a:rPr lang="en-US" sz="2400" dirty="0">
                <a:solidFill>
                  <a:schemeClr val="tx1"/>
                </a:solidFill>
              </a:rPr>
              <a:t>) is the primary way that many Docker users interact with </a:t>
            </a:r>
            <a:r>
              <a:rPr lang="en-US" sz="2400" dirty="0" smtClean="0">
                <a:solidFill>
                  <a:schemeClr val="tx1"/>
                </a:solidFill>
              </a:rPr>
              <a:t>Docker</a:t>
            </a:r>
          </a:p>
          <a:p>
            <a:pPr>
              <a:buFont typeface="Wingdings" charset="2"/>
              <a:buChar char="q"/>
            </a:pPr>
            <a:r>
              <a:rPr lang="en-US" sz="2400" dirty="0">
                <a:solidFill>
                  <a:schemeClr val="tx1"/>
                </a:solidFill>
              </a:rPr>
              <a:t> A Docker </a:t>
            </a:r>
            <a:r>
              <a:rPr lang="en-US" sz="2400" i="1" dirty="0">
                <a:solidFill>
                  <a:schemeClr val="tx1"/>
                </a:solidFill>
              </a:rPr>
              <a:t>registry</a:t>
            </a:r>
            <a:r>
              <a:rPr lang="en-US" sz="2400" dirty="0">
                <a:solidFill>
                  <a:schemeClr val="tx1"/>
                </a:solidFill>
              </a:rPr>
              <a:t> stores Docker </a:t>
            </a:r>
            <a:r>
              <a:rPr lang="en-US" sz="2400" dirty="0" smtClean="0">
                <a:solidFill>
                  <a:schemeClr val="tx1"/>
                </a:solidFill>
              </a:rPr>
              <a:t>images</a:t>
            </a:r>
          </a:p>
          <a:p>
            <a:pPr>
              <a:buFont typeface="Wingdings" charset="2"/>
              <a:buChar char="q"/>
            </a:pPr>
            <a:r>
              <a:rPr lang="en-US" sz="2400" dirty="0">
                <a:solidFill>
                  <a:schemeClr val="tx1"/>
                </a:solidFill>
              </a:rPr>
              <a:t> </a:t>
            </a:r>
            <a:r>
              <a:rPr lang="en-US" sz="2400" dirty="0" smtClean="0">
                <a:solidFill>
                  <a:schemeClr val="tx1"/>
                </a:solidFill>
              </a:rPr>
              <a:t>Docker store allows </a:t>
            </a:r>
            <a:r>
              <a:rPr lang="en-US" sz="2400" dirty="0">
                <a:solidFill>
                  <a:schemeClr val="tx1"/>
                </a:solidFill>
              </a:rPr>
              <a:t>you to buy and sell Docker images or </a:t>
            </a:r>
            <a:r>
              <a:rPr lang="en-US" sz="2400">
                <a:solidFill>
                  <a:schemeClr val="tx1"/>
                </a:solidFill>
              </a:rPr>
              <a:t>distribute </a:t>
            </a:r>
            <a:r>
              <a:rPr lang="en-US" sz="2400" smtClean="0">
                <a:solidFill>
                  <a:schemeClr val="tx1"/>
                </a:solidFill>
              </a:rPr>
              <a:t>them</a:t>
            </a: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41258349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rPr>
              <a:t>Docker Objects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solidFill>
                  <a:schemeClr val="tx1"/>
                </a:solidFill>
              </a:rPr>
              <a:t> When </a:t>
            </a:r>
            <a:r>
              <a:rPr lang="en-US" sz="2400" dirty="0">
                <a:solidFill>
                  <a:schemeClr val="tx1"/>
                </a:solidFill>
              </a:rPr>
              <a:t>you use Docker, you are creating and using images, containers, networks, volumes, plugins, and other </a:t>
            </a:r>
            <a:r>
              <a:rPr lang="en-US" sz="2400" b="1" dirty="0" smtClean="0">
                <a:solidFill>
                  <a:schemeClr val="tx1"/>
                </a:solidFill>
              </a:rPr>
              <a:t>objects </a:t>
            </a:r>
            <a:endParaRPr lang="en-US" sz="2400" b="1" dirty="0">
              <a:solidFill>
                <a:schemeClr val="tx1"/>
              </a:solidFill>
            </a:endParaRPr>
          </a:p>
          <a:p>
            <a:pPr marL="0" indent="0">
              <a:buNone/>
            </a:pPr>
            <a:r>
              <a:rPr lang="en-US" sz="2400" b="1" dirty="0" smtClean="0">
                <a:solidFill>
                  <a:schemeClr val="tx1"/>
                </a:solidFill>
              </a:rPr>
              <a:t>IMAGES:</a:t>
            </a:r>
          </a:p>
          <a:p>
            <a:pPr>
              <a:buFont typeface="Wingdings" charset="2"/>
              <a:buChar char="q"/>
            </a:pPr>
            <a:r>
              <a:rPr lang="en-US" sz="2400" dirty="0">
                <a:solidFill>
                  <a:schemeClr val="tx1"/>
                </a:solidFill>
              </a:rPr>
              <a:t> An </a:t>
            </a:r>
            <a:r>
              <a:rPr lang="en-US" sz="2400" i="1" dirty="0">
                <a:solidFill>
                  <a:schemeClr val="tx1"/>
                </a:solidFill>
              </a:rPr>
              <a:t>image</a:t>
            </a:r>
            <a:r>
              <a:rPr lang="en-US" sz="2400" dirty="0">
                <a:solidFill>
                  <a:schemeClr val="tx1"/>
                </a:solidFill>
              </a:rPr>
              <a:t> is a read-only template with instructions for creating a Docker </a:t>
            </a:r>
            <a:r>
              <a:rPr lang="en-US" sz="2400" dirty="0" smtClean="0">
                <a:solidFill>
                  <a:schemeClr val="tx1"/>
                </a:solidFill>
              </a:rPr>
              <a:t>container</a:t>
            </a:r>
          </a:p>
          <a:p>
            <a:pPr marL="0" indent="0">
              <a:buNone/>
            </a:pPr>
            <a:r>
              <a:rPr lang="en-US" sz="2400" b="1" dirty="0" smtClean="0">
                <a:solidFill>
                  <a:schemeClr val="tx1"/>
                </a:solidFill>
              </a:rPr>
              <a:t>CONTAINERS:</a:t>
            </a:r>
            <a:endParaRPr lang="en-US" sz="2400" b="1" dirty="0">
              <a:solidFill>
                <a:schemeClr val="tx1"/>
              </a:solidFill>
            </a:endParaRPr>
          </a:p>
          <a:p>
            <a:pPr>
              <a:buFont typeface="Wingdings" charset="2"/>
              <a:buChar char="q"/>
            </a:pPr>
            <a:r>
              <a:rPr lang="en-US" sz="2400" dirty="0">
                <a:solidFill>
                  <a:schemeClr val="tx1"/>
                </a:solidFill>
              </a:rPr>
              <a:t> </a:t>
            </a:r>
            <a:r>
              <a:rPr lang="en-US" sz="2400" dirty="0" smtClean="0">
                <a:solidFill>
                  <a:schemeClr val="tx1"/>
                </a:solidFill>
              </a:rPr>
              <a:t>A </a:t>
            </a:r>
            <a:r>
              <a:rPr lang="en-US" sz="2400" dirty="0">
                <a:solidFill>
                  <a:schemeClr val="tx1"/>
                </a:solidFill>
              </a:rPr>
              <a:t>container is a runnable instance of an image</a:t>
            </a:r>
            <a:endParaRPr lang="en-US" sz="2400" dirty="0" smtClean="0">
              <a:solidFill>
                <a:schemeClr val="tx1"/>
              </a:solidFill>
            </a:endParaRPr>
          </a:p>
          <a:p>
            <a:pPr marL="0" indent="0">
              <a:buNone/>
            </a:pPr>
            <a:r>
              <a:rPr lang="en-US" sz="2400" b="1" dirty="0" smtClean="0">
                <a:solidFill>
                  <a:schemeClr val="tx1"/>
                </a:solidFill>
              </a:rPr>
              <a:t>SERVICES:</a:t>
            </a:r>
            <a:endParaRPr lang="en-US" sz="2400" b="1" dirty="0">
              <a:solidFill>
                <a:schemeClr val="tx1"/>
              </a:solidFill>
            </a:endParaRPr>
          </a:p>
          <a:p>
            <a:pPr>
              <a:buFont typeface="Wingdings" charset="2"/>
              <a:buChar char="q"/>
            </a:pPr>
            <a:r>
              <a:rPr lang="en-US" sz="2400" dirty="0">
                <a:solidFill>
                  <a:schemeClr val="tx1"/>
                </a:solidFill>
              </a:rPr>
              <a:t> Services allow you to scale containers across multiple Docker daemons, which all work together as a </a:t>
            </a:r>
            <a:r>
              <a:rPr lang="en-US" sz="2400" i="1" dirty="0">
                <a:solidFill>
                  <a:schemeClr val="tx1"/>
                </a:solidFill>
              </a:rPr>
              <a:t>swarm</a:t>
            </a:r>
            <a:r>
              <a:rPr lang="en-US" sz="2400" dirty="0">
                <a:solidFill>
                  <a:schemeClr val="tx1"/>
                </a:solidFill>
              </a:rPr>
              <a:t> with multiple </a:t>
            </a:r>
            <a:r>
              <a:rPr lang="en-US" sz="2400" i="1" dirty="0">
                <a:solidFill>
                  <a:schemeClr val="tx1"/>
                </a:solidFill>
              </a:rPr>
              <a:t>managers</a:t>
            </a:r>
            <a:r>
              <a:rPr lang="en-US" sz="2400" dirty="0">
                <a:solidFill>
                  <a:schemeClr val="tx1"/>
                </a:solidFill>
              </a:rPr>
              <a:t> and </a:t>
            </a:r>
            <a:r>
              <a:rPr lang="en-US" sz="2400" i="1" dirty="0">
                <a:solidFill>
                  <a:schemeClr val="tx1"/>
                </a:solidFill>
              </a:rPr>
              <a:t>workers</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86728658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prstGeom prst="rect">
            <a:avLst/>
          </a:prstGeom>
        </p:spPr>
        <p:txBody>
          <a:bodyPr/>
          <a:lstStyle>
            <a:lvl1pPr defTabSz="813816">
              <a:defRPr sz="3559" spc="-89"/>
            </a:lvl1pPr>
          </a:lstStyle>
          <a:p>
            <a:r>
              <a:t>History of Docker</a:t>
            </a:r>
          </a:p>
        </p:txBody>
      </p:sp>
      <p:sp>
        <p:nvSpPr>
          <p:cNvPr id="144" name="Shape 144"/>
          <p:cNvSpPr>
            <a:spLocks noGrp="1"/>
          </p:cNvSpPr>
          <p:nvPr>
            <p:ph type="body" idx="1"/>
          </p:nvPr>
        </p:nvSpPr>
        <p:spPr>
          <a:xfrm>
            <a:off x="1097280" y="1219200"/>
            <a:ext cx="10058399" cy="4419600"/>
          </a:xfrm>
          <a:prstGeom prst="rect">
            <a:avLst/>
          </a:prstGeom>
        </p:spPr>
        <p:txBody>
          <a:bodyPr>
            <a:normAutofit/>
          </a:bodyPr>
          <a:lstStyle/>
          <a:p>
            <a:pPr marL="80467" indent="-80467" defTabSz="804672">
              <a:lnSpc>
                <a:spcPct val="81000"/>
              </a:lnSpc>
              <a:spcBef>
                <a:spcPts val="1000"/>
              </a:spcBef>
              <a:buFont typeface="Wingdings"/>
              <a:buChar char="❑"/>
              <a:defRPr sz="2464"/>
            </a:pPr>
            <a:r>
              <a:rPr sz="2400" dirty="0"/>
              <a:t> Linux containers, the technology upon which Docker’s software was originally built, were introduced in 2008.</a:t>
            </a:r>
          </a:p>
          <a:p>
            <a:pPr marL="80467" indent="-80467" defTabSz="804672">
              <a:lnSpc>
                <a:spcPct val="81000"/>
              </a:lnSpc>
              <a:spcBef>
                <a:spcPts val="1000"/>
              </a:spcBef>
              <a:buFont typeface="Wingdings"/>
              <a:buChar char="❑"/>
              <a:defRPr sz="2464"/>
            </a:pPr>
            <a:r>
              <a:rPr sz="2400" dirty="0"/>
              <a:t> Docker was released as an open source project by dotCloud, a platform as a service company, in 2013.</a:t>
            </a:r>
          </a:p>
          <a:p>
            <a:pPr marL="80467" indent="-80467" defTabSz="804672">
              <a:lnSpc>
                <a:spcPct val="81000"/>
              </a:lnSpc>
              <a:spcBef>
                <a:spcPts val="1000"/>
              </a:spcBef>
              <a:buFont typeface="Wingdings"/>
              <a:buChar char="❑"/>
              <a:defRPr sz="2464"/>
            </a:pPr>
            <a:r>
              <a:rPr sz="2400" dirty="0"/>
              <a:t> One month after launching an interactive tutorial in August 2013, Docker said 10,000 developers tried it out.  </a:t>
            </a:r>
          </a:p>
          <a:p>
            <a:pPr marL="80467" indent="-80467" defTabSz="804672">
              <a:lnSpc>
                <a:spcPct val="81000"/>
              </a:lnSpc>
              <a:spcBef>
                <a:spcPts val="1000"/>
              </a:spcBef>
              <a:buFont typeface="Wingdings"/>
              <a:buChar char="❑"/>
              <a:defRPr sz="2464"/>
            </a:pPr>
            <a:r>
              <a:rPr sz="2400" dirty="0"/>
              <a:t> When Docker announced its 1.0 release in June 2014, the Docker Engine software had already been downloaded 2.75 million times.</a:t>
            </a:r>
          </a:p>
          <a:p>
            <a:pPr marL="80467" indent="-80467" defTabSz="804672">
              <a:lnSpc>
                <a:spcPct val="81000"/>
              </a:lnSpc>
              <a:spcBef>
                <a:spcPts val="1000"/>
              </a:spcBef>
              <a:buFont typeface="Wingdings"/>
              <a:buChar char="❑"/>
              <a:defRPr sz="2464"/>
            </a:pPr>
            <a:r>
              <a:rPr sz="2400" dirty="0"/>
              <a:t> That number now stands at more than 100 million.</a:t>
            </a:r>
          </a:p>
        </p:txBody>
      </p:sp>
      <p:sp>
        <p:nvSpPr>
          <p:cNvPr id="7"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1827544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DevOps Overview</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t>DevOps is a </a:t>
            </a:r>
            <a:r>
              <a:rPr lang="en-US" sz="2400" dirty="0" smtClean="0"/>
              <a:t>mindset, </a:t>
            </a:r>
            <a:r>
              <a:rPr lang="en-US" sz="2400" dirty="0"/>
              <a:t>a way of </a:t>
            </a:r>
            <a:r>
              <a:rPr lang="en-US" sz="2400" dirty="0" smtClean="0"/>
              <a:t>thinking</a:t>
            </a:r>
          </a:p>
          <a:p>
            <a:pPr>
              <a:buFont typeface="Wingdings" charset="2"/>
              <a:buChar char="q"/>
            </a:pPr>
            <a:r>
              <a:rPr lang="en-US" sz="2400" dirty="0"/>
              <a:t> The goal of all DevOps organizations are the </a:t>
            </a:r>
            <a:r>
              <a:rPr lang="en-US" sz="2400" dirty="0" smtClean="0"/>
              <a:t>same</a:t>
            </a:r>
          </a:p>
          <a:p>
            <a:pPr>
              <a:buFont typeface="Wingdings" charset="2"/>
              <a:buChar char="q"/>
            </a:pPr>
            <a:r>
              <a:rPr lang="en-US" sz="2400" dirty="0"/>
              <a:t> What began an experiment has transformed into a movement</a:t>
            </a: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9" y="2743200"/>
            <a:ext cx="3297667" cy="3297667"/>
          </a:xfrm>
          <a:prstGeom prst="rect">
            <a:avLst/>
          </a:prstGeom>
        </p:spPr>
      </p:pic>
    </p:spTree>
    <p:extLst>
      <p:ext uri="{BB962C8B-B14F-4D97-AF65-F5344CB8AC3E}">
        <p14:creationId xmlns:p14="http://schemas.microsoft.com/office/powerpoint/2010/main" val="98981445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Evolutionary Timeline</a:t>
            </a:r>
            <a:endParaRPr lang="en-US" dirty="0"/>
          </a:p>
        </p:txBody>
      </p:sp>
      <p:sp>
        <p:nvSpPr>
          <p:cNvPr id="3" name="Content Placeholder 2"/>
          <p:cNvSpPr>
            <a:spLocks noGrp="1"/>
          </p:cNvSpPr>
          <p:nvPr>
            <p:ph idx="1"/>
          </p:nvPr>
        </p:nvSpPr>
        <p:spPr>
          <a:xfrm>
            <a:off x="1097279" y="1066801"/>
            <a:ext cx="10058401" cy="5257799"/>
          </a:xfrm>
        </p:spPr>
        <p:txBody>
          <a:bodyPr>
            <a:normAutofit/>
          </a:bodyPr>
          <a:lstStyle/>
          <a:p>
            <a:pPr>
              <a:buFont typeface="Wingdings" charset="2"/>
              <a:buChar char="q"/>
            </a:pPr>
            <a:r>
              <a:rPr lang="en-US" sz="2400" dirty="0" smtClean="0"/>
              <a:t> </a:t>
            </a:r>
            <a:r>
              <a:rPr lang="en-US" sz="2400" b="1" dirty="0">
                <a:solidFill>
                  <a:schemeClr val="tx1"/>
                </a:solidFill>
              </a:rPr>
              <a:t>1979: </a:t>
            </a:r>
            <a:r>
              <a:rPr lang="en-US" sz="2400" dirty="0">
                <a:solidFill>
                  <a:schemeClr val="tx1"/>
                </a:solidFill>
              </a:rPr>
              <a:t>Unix V7 </a:t>
            </a:r>
            <a:endParaRPr lang="en-US" sz="2400" dirty="0" smtClean="0">
              <a:solidFill>
                <a:schemeClr val="tx1"/>
              </a:solidFill>
            </a:endParaRPr>
          </a:p>
          <a:p>
            <a:pPr>
              <a:buFont typeface="Wingdings" charset="2"/>
              <a:buChar char="q"/>
            </a:pPr>
            <a:r>
              <a:rPr lang="en-US" sz="2400" b="1" dirty="0">
                <a:solidFill>
                  <a:schemeClr val="tx1"/>
                </a:solidFill>
              </a:rPr>
              <a:t> 2000: </a:t>
            </a:r>
            <a:r>
              <a:rPr lang="en-US" sz="2400" dirty="0">
                <a:solidFill>
                  <a:schemeClr val="tx1"/>
                </a:solidFill>
              </a:rPr>
              <a:t>FreeBSD Jails</a:t>
            </a:r>
          </a:p>
          <a:p>
            <a:pPr>
              <a:buFont typeface="Wingdings" charset="2"/>
              <a:buChar char="q"/>
            </a:pPr>
            <a:r>
              <a:rPr lang="en-US" sz="2400" dirty="0"/>
              <a:t> </a:t>
            </a:r>
            <a:r>
              <a:rPr lang="en-US" sz="2400" b="1" dirty="0">
                <a:solidFill>
                  <a:schemeClr val="tx1"/>
                </a:solidFill>
              </a:rPr>
              <a:t>2001: </a:t>
            </a:r>
            <a:r>
              <a:rPr lang="en-US" sz="2400" dirty="0">
                <a:solidFill>
                  <a:schemeClr val="tx1"/>
                </a:solidFill>
              </a:rPr>
              <a:t>Linux </a:t>
            </a:r>
            <a:r>
              <a:rPr lang="en-US" sz="2400" dirty="0" err="1">
                <a:solidFill>
                  <a:schemeClr val="tx1"/>
                </a:solidFill>
              </a:rPr>
              <a:t>Vserver</a:t>
            </a:r>
            <a:endParaRPr lang="en-US" sz="2400" dirty="0">
              <a:solidFill>
                <a:schemeClr val="tx1"/>
              </a:solidFill>
            </a:endParaRPr>
          </a:p>
          <a:p>
            <a:pPr>
              <a:buFont typeface="Wingdings" charset="2"/>
              <a:buChar char="q"/>
            </a:pPr>
            <a:r>
              <a:rPr lang="en-US" sz="2400" dirty="0" smtClean="0"/>
              <a:t> </a:t>
            </a:r>
            <a:r>
              <a:rPr lang="en-US" sz="2400" b="1" dirty="0">
                <a:solidFill>
                  <a:schemeClr val="tx1"/>
                </a:solidFill>
              </a:rPr>
              <a:t>2004: </a:t>
            </a:r>
            <a:r>
              <a:rPr lang="en-US" sz="2400" dirty="0">
                <a:solidFill>
                  <a:schemeClr val="tx1"/>
                </a:solidFill>
              </a:rPr>
              <a:t>Oracle Solaris </a:t>
            </a:r>
            <a:r>
              <a:rPr lang="en-US" sz="2400" dirty="0" smtClean="0">
                <a:solidFill>
                  <a:schemeClr val="tx1"/>
                </a:solidFill>
              </a:rPr>
              <a:t>Containers</a:t>
            </a:r>
          </a:p>
          <a:p>
            <a:pPr>
              <a:buFont typeface="Wingdings" charset="2"/>
              <a:buChar char="q"/>
            </a:pPr>
            <a:r>
              <a:rPr lang="en-US" sz="2400" b="1" dirty="0">
                <a:solidFill>
                  <a:schemeClr val="tx1"/>
                </a:solidFill>
              </a:rPr>
              <a:t> 2005:</a:t>
            </a:r>
            <a:r>
              <a:rPr lang="en-US" sz="2400" dirty="0">
                <a:solidFill>
                  <a:schemeClr val="tx1"/>
                </a:solidFill>
              </a:rPr>
              <a:t> Open VZ (Open </a:t>
            </a:r>
            <a:r>
              <a:rPr lang="en-US" sz="2400" dirty="0" err="1">
                <a:solidFill>
                  <a:schemeClr val="tx1"/>
                </a:solidFill>
              </a:rPr>
              <a:t>Virtuzzo</a:t>
            </a:r>
            <a:r>
              <a:rPr lang="en-US" sz="2400" dirty="0" smtClean="0">
                <a:solidFill>
                  <a:schemeClr val="tx1"/>
                </a:solidFill>
              </a:rPr>
              <a:t>)</a:t>
            </a:r>
          </a:p>
          <a:p>
            <a:pPr>
              <a:buFont typeface="Wingdings" charset="2"/>
              <a:buChar char="q"/>
            </a:pPr>
            <a:r>
              <a:rPr lang="en-US" sz="2400" b="1" dirty="0">
                <a:solidFill>
                  <a:schemeClr val="tx1"/>
                </a:solidFill>
              </a:rPr>
              <a:t> 2006: </a:t>
            </a:r>
            <a:r>
              <a:rPr lang="en-US" sz="2400" dirty="0">
                <a:solidFill>
                  <a:schemeClr val="tx1"/>
                </a:solidFill>
              </a:rPr>
              <a:t>Process Containers</a:t>
            </a:r>
          </a:p>
          <a:p>
            <a:pPr>
              <a:buFont typeface="Wingdings" charset="2"/>
              <a:buChar char="q"/>
            </a:pPr>
            <a:r>
              <a:rPr lang="en-US" sz="2400" b="1" dirty="0" smtClean="0">
                <a:solidFill>
                  <a:schemeClr val="tx1"/>
                </a:solidFill>
              </a:rPr>
              <a:t> </a:t>
            </a:r>
            <a:r>
              <a:rPr lang="en-US" sz="2400" b="1" dirty="0">
                <a:solidFill>
                  <a:schemeClr val="tx1"/>
                </a:solidFill>
              </a:rPr>
              <a:t>2008: </a:t>
            </a:r>
            <a:r>
              <a:rPr lang="en-US" sz="2400" dirty="0">
                <a:solidFill>
                  <a:schemeClr val="tx1"/>
                </a:solidFill>
              </a:rPr>
              <a:t>LXC</a:t>
            </a:r>
          </a:p>
          <a:p>
            <a:pPr>
              <a:buFont typeface="Wingdings" charset="2"/>
              <a:buChar char="q"/>
            </a:pPr>
            <a:r>
              <a:rPr lang="en-US" sz="2400" b="1" dirty="0" smtClean="0">
                <a:solidFill>
                  <a:schemeClr val="tx1"/>
                </a:solidFill>
              </a:rPr>
              <a:t> </a:t>
            </a:r>
            <a:r>
              <a:rPr lang="en-US" sz="2400" b="1" dirty="0">
                <a:solidFill>
                  <a:schemeClr val="tx1"/>
                </a:solidFill>
              </a:rPr>
              <a:t>2011: </a:t>
            </a:r>
            <a:r>
              <a:rPr lang="en-US" sz="2400" dirty="0" smtClean="0">
                <a:solidFill>
                  <a:schemeClr val="tx1"/>
                </a:solidFill>
              </a:rPr>
              <a:t>Warden</a:t>
            </a:r>
          </a:p>
          <a:p>
            <a:pPr>
              <a:buFont typeface="Wingdings" charset="2"/>
              <a:buChar char="q"/>
            </a:pPr>
            <a:r>
              <a:rPr lang="en-US" sz="2400" b="1" dirty="0" smtClean="0">
                <a:solidFill>
                  <a:schemeClr val="tx1"/>
                </a:solidFill>
              </a:rPr>
              <a:t> </a:t>
            </a:r>
            <a:r>
              <a:rPr lang="en-US" sz="2400" b="1" dirty="0">
                <a:solidFill>
                  <a:schemeClr val="tx1"/>
                </a:solidFill>
              </a:rPr>
              <a:t>2013: </a:t>
            </a:r>
            <a:r>
              <a:rPr lang="en-US" sz="2400" dirty="0" smtClean="0">
                <a:solidFill>
                  <a:schemeClr val="tx1"/>
                </a:solidFill>
              </a:rPr>
              <a:t>LMCTFY</a:t>
            </a:r>
          </a:p>
          <a:p>
            <a:pPr>
              <a:buFont typeface="Wingdings" charset="2"/>
              <a:buChar char="q"/>
            </a:pPr>
            <a:r>
              <a:rPr lang="en-US" sz="2400" b="1" dirty="0">
                <a:solidFill>
                  <a:schemeClr val="tx1"/>
                </a:solidFill>
              </a:rPr>
              <a:t> 2013: </a:t>
            </a:r>
            <a:r>
              <a:rPr lang="en-US" sz="2400" dirty="0">
                <a:solidFill>
                  <a:schemeClr val="tx1"/>
                </a:solidFill>
              </a:rPr>
              <a:t>Docker and the Future</a:t>
            </a: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b="1" dirty="0">
              <a:solidFill>
                <a:schemeClr val="tx1"/>
              </a:solidFill>
            </a:endParaRPr>
          </a:p>
          <a:p>
            <a:pPr>
              <a:buFont typeface="Wingdings" charset="2"/>
              <a:buChar char="q"/>
            </a:pPr>
            <a:endParaRPr lang="en-US" sz="2400" b="1" dirty="0">
              <a:solidFill>
                <a:schemeClr val="tx1"/>
              </a:solidFill>
            </a:endParaRP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53658066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U</a:t>
            </a:r>
            <a:r>
              <a:rPr lang="en-US" dirty="0" smtClean="0"/>
              <a:t>nderlying Technology</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solidFill>
                  <a:schemeClr val="tx1"/>
                </a:solidFill>
              </a:rPr>
              <a:t>Docker is written in </a:t>
            </a:r>
            <a:r>
              <a:rPr lang="en-US" sz="2400" b="1" dirty="0">
                <a:solidFill>
                  <a:schemeClr val="tx1"/>
                </a:solidFill>
              </a:rPr>
              <a:t>Go</a:t>
            </a:r>
            <a:r>
              <a:rPr lang="en-US" sz="2400" dirty="0">
                <a:solidFill>
                  <a:schemeClr val="tx1"/>
                </a:solidFill>
              </a:rPr>
              <a:t> and takes advantage of several features of the </a:t>
            </a:r>
            <a:r>
              <a:rPr lang="en-US" sz="2400" b="1" dirty="0">
                <a:solidFill>
                  <a:schemeClr val="tx1"/>
                </a:solidFill>
              </a:rPr>
              <a:t>Linux</a:t>
            </a:r>
            <a:r>
              <a:rPr lang="en-US" sz="2400" dirty="0">
                <a:solidFill>
                  <a:schemeClr val="tx1"/>
                </a:solidFill>
              </a:rPr>
              <a:t> kernel to deliver its </a:t>
            </a:r>
            <a:r>
              <a:rPr lang="en-US" sz="2400" dirty="0" smtClean="0">
                <a:solidFill>
                  <a:schemeClr val="tx1"/>
                </a:solidFill>
              </a:rPr>
              <a:t>functionality</a:t>
            </a:r>
            <a:endParaRPr lang="en-US" sz="2400" dirty="0">
              <a:solidFill>
                <a:schemeClr val="tx1"/>
              </a:solidFill>
            </a:endParaRPr>
          </a:p>
          <a:p>
            <a:pPr marL="0" indent="0">
              <a:buNone/>
            </a:pPr>
            <a:r>
              <a:rPr lang="en-US" sz="2400" b="1" dirty="0" smtClean="0"/>
              <a:t>NAMESPACES:</a:t>
            </a:r>
          </a:p>
          <a:p>
            <a:pPr>
              <a:buFont typeface="Wingdings" charset="2"/>
              <a:buChar char="q"/>
            </a:pPr>
            <a:r>
              <a:rPr lang="en-US" sz="2400" dirty="0"/>
              <a:t> </a:t>
            </a:r>
            <a:r>
              <a:rPr lang="en-US" sz="2400" dirty="0" smtClean="0">
                <a:solidFill>
                  <a:schemeClr val="tx1"/>
                </a:solidFill>
              </a:rPr>
              <a:t>Docker </a:t>
            </a:r>
            <a:r>
              <a:rPr lang="en-US" sz="2400" dirty="0">
                <a:solidFill>
                  <a:schemeClr val="tx1"/>
                </a:solidFill>
              </a:rPr>
              <a:t>uses a technology called namespaces to provide the isolated workspace called the </a:t>
            </a:r>
            <a:r>
              <a:rPr lang="en-US" sz="2400" i="1" dirty="0" smtClean="0">
                <a:solidFill>
                  <a:schemeClr val="tx1"/>
                </a:solidFill>
              </a:rPr>
              <a:t>container</a:t>
            </a:r>
          </a:p>
          <a:p>
            <a:pPr>
              <a:buFont typeface="Wingdings" charset="2"/>
              <a:buChar char="q"/>
            </a:pPr>
            <a:r>
              <a:rPr lang="en-US" sz="2400" i="1" dirty="0">
                <a:solidFill>
                  <a:schemeClr val="tx1"/>
                </a:solidFill>
              </a:rPr>
              <a:t> </a:t>
            </a:r>
            <a:r>
              <a:rPr lang="en-US" sz="2400" dirty="0">
                <a:solidFill>
                  <a:schemeClr val="tx1"/>
                </a:solidFill>
              </a:rPr>
              <a:t>When you run a container, Docker creates a set of </a:t>
            </a:r>
            <a:r>
              <a:rPr lang="en-US" sz="2400" i="1" dirty="0">
                <a:solidFill>
                  <a:schemeClr val="tx1"/>
                </a:solidFill>
              </a:rPr>
              <a:t>namespaces</a:t>
            </a:r>
            <a:r>
              <a:rPr lang="en-US" sz="2400" dirty="0">
                <a:solidFill>
                  <a:schemeClr val="tx1"/>
                </a:solidFill>
              </a:rPr>
              <a:t> for that </a:t>
            </a:r>
            <a:r>
              <a:rPr lang="en-US" sz="2400" dirty="0" smtClean="0">
                <a:solidFill>
                  <a:schemeClr val="tx1"/>
                </a:solidFill>
              </a:rPr>
              <a:t>container</a:t>
            </a:r>
          </a:p>
          <a:p>
            <a:pPr>
              <a:buFont typeface="Wingdings" charset="2"/>
              <a:buChar char="q"/>
            </a:pPr>
            <a:r>
              <a:rPr lang="en-US" sz="2400" dirty="0">
                <a:solidFill>
                  <a:schemeClr val="tx1"/>
                </a:solidFill>
              </a:rPr>
              <a:t> These namespaces provide a layer of </a:t>
            </a:r>
            <a:r>
              <a:rPr lang="en-US" sz="2400" dirty="0" smtClean="0">
                <a:solidFill>
                  <a:schemeClr val="tx1"/>
                </a:solidFill>
              </a:rPr>
              <a:t>isolation</a:t>
            </a:r>
          </a:p>
          <a:p>
            <a:pPr>
              <a:buFont typeface="Wingdings" charset="2"/>
              <a:buChar char="q"/>
            </a:pPr>
            <a:r>
              <a:rPr lang="en-US" sz="2400" dirty="0">
                <a:solidFill>
                  <a:schemeClr val="tx1"/>
                </a:solidFill>
              </a:rPr>
              <a:t> Each aspect of a container runs in a separate namespace and its access is limited to that namespace</a:t>
            </a: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66444990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Namespaces</a:t>
            </a:r>
            <a:endParaRPr lang="en-US" dirty="0"/>
          </a:p>
        </p:txBody>
      </p:sp>
      <p:sp>
        <p:nvSpPr>
          <p:cNvPr id="3" name="Content Placeholder 2"/>
          <p:cNvSpPr>
            <a:spLocks noGrp="1"/>
          </p:cNvSpPr>
          <p:nvPr>
            <p:ph idx="1"/>
          </p:nvPr>
        </p:nvSpPr>
        <p:spPr/>
        <p:txBody>
          <a:bodyPr/>
          <a:lstStyle/>
          <a:p>
            <a:pPr>
              <a:buFont typeface="Wingdings" charset="2"/>
              <a:buChar char="q"/>
            </a:pPr>
            <a:r>
              <a:rPr lang="en-US" sz="2400" b="1" dirty="0" smtClean="0"/>
              <a:t> </a:t>
            </a:r>
            <a:r>
              <a:rPr lang="en-US" sz="2400" dirty="0">
                <a:solidFill>
                  <a:schemeClr val="tx1"/>
                </a:solidFill>
              </a:rPr>
              <a:t>Docker Engine uses namespaces such as the following on Linux</a:t>
            </a:r>
            <a:r>
              <a:rPr lang="en-US" sz="2400" dirty="0" smtClean="0">
                <a:solidFill>
                  <a:schemeClr val="tx1"/>
                </a:solidFill>
              </a:rPr>
              <a:t>:</a:t>
            </a:r>
            <a:endParaRPr lang="en-US" sz="2400" b="1" dirty="0" smtClean="0"/>
          </a:p>
          <a:p>
            <a:pPr lvl="1">
              <a:buFont typeface="Wingdings" charset="2"/>
              <a:buChar char="q"/>
            </a:pPr>
            <a:r>
              <a:rPr lang="en-US" sz="2200" b="1" dirty="0" smtClean="0">
                <a:ea typeface="Courier New" charset="0"/>
                <a:cs typeface="Courier New" charset="0"/>
              </a:rPr>
              <a:t> </a:t>
            </a:r>
            <a:r>
              <a:rPr lang="en-US" sz="2200" b="1" dirty="0" err="1" smtClean="0">
                <a:latin typeface="Courier New" charset="0"/>
                <a:ea typeface="Courier New" charset="0"/>
                <a:cs typeface="Courier New" charset="0"/>
              </a:rPr>
              <a:t>mnt</a:t>
            </a:r>
            <a:r>
              <a:rPr lang="en-US" sz="2200" dirty="0"/>
              <a:t> </a:t>
            </a:r>
            <a:r>
              <a:rPr lang="en-US" sz="2200" dirty="0" smtClean="0"/>
              <a:t>	mount </a:t>
            </a:r>
            <a:r>
              <a:rPr lang="en-US" sz="2200" dirty="0"/>
              <a:t>points, </a:t>
            </a:r>
            <a:r>
              <a:rPr lang="en-US" sz="2200" dirty="0" smtClean="0"/>
              <a:t>filesystem</a:t>
            </a:r>
            <a:endParaRPr lang="en-US" sz="2200" dirty="0"/>
          </a:p>
          <a:p>
            <a:pPr lvl="1">
              <a:buFont typeface="Wingdings" charset="2"/>
              <a:buChar char="q"/>
            </a:pPr>
            <a:r>
              <a:rPr lang="en-US" sz="2200" b="1" dirty="0" smtClean="0"/>
              <a:t> </a:t>
            </a:r>
            <a:r>
              <a:rPr lang="en-US" sz="2200" b="1" dirty="0" err="1" smtClean="0">
                <a:latin typeface="Courier New" charset="0"/>
                <a:ea typeface="Courier New" charset="0"/>
                <a:cs typeface="Courier New" charset="0"/>
              </a:rPr>
              <a:t>pid</a:t>
            </a:r>
            <a:r>
              <a:rPr lang="en-US" sz="2200" dirty="0"/>
              <a:t> 	</a:t>
            </a:r>
            <a:r>
              <a:rPr lang="en-US" sz="2200" dirty="0" smtClean="0"/>
              <a:t>processes</a:t>
            </a:r>
            <a:endParaRPr lang="en-US" sz="2200" dirty="0"/>
          </a:p>
          <a:p>
            <a:pPr lvl="1">
              <a:buFont typeface="Wingdings" charset="2"/>
              <a:buChar char="q"/>
            </a:pPr>
            <a:r>
              <a:rPr lang="en-US" sz="2200" b="1" dirty="0" smtClean="0"/>
              <a:t> </a:t>
            </a:r>
            <a:r>
              <a:rPr lang="en-US" sz="2200" b="1" dirty="0" smtClean="0">
                <a:latin typeface="Courier New" charset="0"/>
                <a:ea typeface="Courier New" charset="0"/>
                <a:cs typeface="Courier New" charset="0"/>
              </a:rPr>
              <a:t>net</a:t>
            </a:r>
            <a:r>
              <a:rPr lang="en-US" sz="2200" dirty="0"/>
              <a:t> </a:t>
            </a:r>
            <a:r>
              <a:rPr lang="en-US" sz="2200" dirty="0" smtClean="0"/>
              <a:t>	network stack</a:t>
            </a:r>
            <a:endParaRPr lang="en-US" sz="2200" dirty="0"/>
          </a:p>
          <a:p>
            <a:pPr lvl="1">
              <a:buFont typeface="Wingdings" charset="2"/>
              <a:buChar char="q"/>
            </a:pPr>
            <a:r>
              <a:rPr lang="en-US" sz="2200" b="1" dirty="0" smtClean="0"/>
              <a:t> </a:t>
            </a:r>
            <a:r>
              <a:rPr lang="en-US" sz="2200" b="1" dirty="0" err="1" smtClean="0">
                <a:latin typeface="Courier New" charset="0"/>
                <a:ea typeface="Courier New" charset="0"/>
                <a:cs typeface="Courier New" charset="0"/>
              </a:rPr>
              <a:t>ipc</a:t>
            </a:r>
            <a:r>
              <a:rPr lang="en-US" sz="2200" dirty="0"/>
              <a:t> </a:t>
            </a:r>
            <a:r>
              <a:rPr lang="en-US" sz="2200" dirty="0" smtClean="0"/>
              <a:t>	inter-process </a:t>
            </a:r>
            <a:r>
              <a:rPr lang="en-US" sz="2200" dirty="0" err="1" smtClean="0"/>
              <a:t>comms</a:t>
            </a:r>
            <a:endParaRPr lang="en-US" sz="2200" dirty="0"/>
          </a:p>
          <a:p>
            <a:pPr lvl="1">
              <a:buFont typeface="Wingdings" charset="2"/>
              <a:buChar char="q"/>
            </a:pPr>
            <a:r>
              <a:rPr lang="en-US" sz="2200" b="1" dirty="0" smtClean="0"/>
              <a:t> </a:t>
            </a:r>
            <a:r>
              <a:rPr lang="en-US" sz="2200" b="1" dirty="0" err="1" smtClean="0">
                <a:latin typeface="Courier New" charset="0"/>
                <a:ea typeface="Courier New" charset="0"/>
                <a:cs typeface="Courier New" charset="0"/>
              </a:rPr>
              <a:t>uts</a:t>
            </a:r>
            <a:r>
              <a:rPr lang="en-US" sz="2200" dirty="0"/>
              <a:t> </a:t>
            </a:r>
            <a:r>
              <a:rPr lang="en-US" sz="2200" dirty="0" smtClean="0"/>
              <a:t>	hostname</a:t>
            </a:r>
            <a:endParaRPr lang="en-US" sz="2200" dirty="0"/>
          </a:p>
          <a:p>
            <a:pPr lvl="1">
              <a:buFont typeface="Wingdings" charset="2"/>
              <a:buChar char="q"/>
            </a:pPr>
            <a:r>
              <a:rPr lang="en-US" sz="2200" b="1" dirty="0" smtClean="0"/>
              <a:t> </a:t>
            </a:r>
            <a:r>
              <a:rPr lang="en-US" sz="2200" b="1" dirty="0" smtClean="0">
                <a:latin typeface="Courier New" charset="0"/>
                <a:ea typeface="Courier New" charset="0"/>
                <a:cs typeface="Courier New" charset="0"/>
              </a:rPr>
              <a:t>user</a:t>
            </a:r>
            <a:r>
              <a:rPr lang="en-US" sz="2200" dirty="0"/>
              <a:t> 	</a:t>
            </a:r>
            <a:r>
              <a:rPr lang="en-US" sz="2200" dirty="0" smtClean="0"/>
              <a:t>UIDs</a:t>
            </a:r>
            <a:endParaRPr lang="en-US" sz="2200" dirty="0"/>
          </a:p>
          <a:p>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427" y="1408180"/>
            <a:ext cx="3028033" cy="4119533"/>
          </a:xfrm>
          <a:prstGeom prst="rect">
            <a:avLst/>
          </a:prstGeom>
        </p:spPr>
      </p:pic>
    </p:spTree>
    <p:extLst>
      <p:ext uri="{BB962C8B-B14F-4D97-AF65-F5344CB8AC3E}">
        <p14:creationId xmlns:p14="http://schemas.microsoft.com/office/powerpoint/2010/main" val="7744390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Namespaces</a:t>
            </a:r>
            <a:endParaRPr lang="en-US" dirty="0"/>
          </a:p>
        </p:txBody>
      </p:sp>
      <p:sp>
        <p:nvSpPr>
          <p:cNvPr id="3" name="Content Placeholder 2"/>
          <p:cNvSpPr>
            <a:spLocks noGrp="1"/>
          </p:cNvSpPr>
          <p:nvPr>
            <p:ph idx="1"/>
          </p:nvPr>
        </p:nvSpPr>
        <p:spPr/>
        <p:txBody>
          <a:bodyPr/>
          <a:lstStyle/>
          <a:p>
            <a:pPr>
              <a:buFont typeface="Wingdings" charset="2"/>
              <a:buChar char="q"/>
            </a:pPr>
            <a:r>
              <a:rPr lang="en-US" sz="2400" dirty="0" smtClean="0"/>
              <a:t> Isolating </a:t>
            </a:r>
            <a:r>
              <a:rPr lang="en-US" sz="2400" dirty="0"/>
              <a:t>views of the system</a:t>
            </a:r>
          </a:p>
          <a:p>
            <a:pPr>
              <a:buFont typeface="Wingdings" charset="2"/>
              <a:buChar char="q"/>
            </a:pPr>
            <a:r>
              <a:rPr lang="en-US" sz="2400" dirty="0" smtClean="0"/>
              <a:t> You can </a:t>
            </a:r>
            <a:r>
              <a:rPr lang="en-US" sz="2400" dirty="0"/>
              <a:t>make a process think it’s the only process</a:t>
            </a:r>
          </a:p>
          <a:p>
            <a:pPr>
              <a:buFont typeface="Wingdings" charset="2"/>
              <a:buChar char="q"/>
            </a:pPr>
            <a:r>
              <a:rPr lang="en-US" sz="2400" dirty="0" smtClean="0"/>
              <a:t> Built-in ways </a:t>
            </a:r>
            <a:r>
              <a:rPr lang="en-US" sz="2400" dirty="0"/>
              <a:t>to "virtualize" a process</a:t>
            </a:r>
          </a:p>
          <a:p>
            <a:endParaRPr lang="en-US"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5" name="Rounded Rectangle 4"/>
          <p:cNvSpPr/>
          <p:nvPr/>
        </p:nvSpPr>
        <p:spPr>
          <a:xfrm>
            <a:off x="1097280" y="2667000"/>
            <a:ext cx="10058400" cy="17526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Wikipedia says:</a:t>
            </a:r>
          </a:p>
          <a:p>
            <a:r>
              <a:rPr lang="en-US" sz="2000" dirty="0">
                <a:solidFill>
                  <a:schemeClr val="tx1"/>
                </a:solidFill>
                <a:latin typeface="+mj-lt"/>
              </a:rPr>
              <a:t>“Namespaces are a feature of the Linux kernel that isolates and virtualizes system resources of a collection of processes. Examples of resources that can be virtualized include process IDs, hostnames, user IDs, network access, inter-process communication, and filesystems.”</a:t>
            </a:r>
          </a:p>
        </p:txBody>
      </p:sp>
    </p:spTree>
    <p:extLst>
      <p:ext uri="{BB962C8B-B14F-4D97-AF65-F5344CB8AC3E}">
        <p14:creationId xmlns:p14="http://schemas.microsoft.com/office/powerpoint/2010/main" val="200405113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U</a:t>
            </a:r>
            <a:r>
              <a:rPr lang="en-US" dirty="0" smtClean="0"/>
              <a:t>nderlying Technology</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CGROUPS:</a:t>
            </a:r>
          </a:p>
          <a:p>
            <a:pPr>
              <a:buFont typeface="Wingdings" charset="2"/>
              <a:buChar char="q"/>
            </a:pPr>
            <a:r>
              <a:rPr lang="en-US" sz="2400" dirty="0" smtClean="0"/>
              <a:t> </a:t>
            </a:r>
            <a:r>
              <a:rPr lang="en-US" sz="2400" dirty="0" smtClean="0">
                <a:solidFill>
                  <a:schemeClr val="tx1"/>
                </a:solidFill>
              </a:rPr>
              <a:t>Docker </a:t>
            </a:r>
            <a:r>
              <a:rPr lang="en-US" sz="2400" dirty="0">
                <a:solidFill>
                  <a:schemeClr val="tx1"/>
                </a:solidFill>
              </a:rPr>
              <a:t>Engine on Linux also relies on another technology called </a:t>
            </a:r>
            <a:r>
              <a:rPr lang="en-US" sz="2400" i="1" dirty="0">
                <a:solidFill>
                  <a:schemeClr val="tx1"/>
                </a:solidFill>
              </a:rPr>
              <a:t>control groups</a:t>
            </a:r>
            <a:r>
              <a:rPr lang="en-US" sz="2400" dirty="0">
                <a:solidFill>
                  <a:schemeClr val="tx1"/>
                </a:solidFill>
              </a:rPr>
              <a:t> (</a:t>
            </a:r>
            <a:r>
              <a:rPr lang="en-US" sz="2400" dirty="0" err="1" smtClean="0">
                <a:solidFill>
                  <a:schemeClr val="tx1"/>
                </a:solidFill>
              </a:rPr>
              <a:t>cgroups</a:t>
            </a:r>
            <a:r>
              <a:rPr lang="en-US" sz="2400" dirty="0" smtClean="0">
                <a:solidFill>
                  <a:schemeClr val="tx1"/>
                </a:solidFill>
              </a:rPr>
              <a:t>)</a:t>
            </a:r>
          </a:p>
          <a:p>
            <a:pPr>
              <a:buFont typeface="Wingdings" charset="2"/>
              <a:buChar char="q"/>
            </a:pPr>
            <a:r>
              <a:rPr lang="en-US" sz="2400" dirty="0">
                <a:solidFill>
                  <a:schemeClr val="tx1"/>
                </a:solidFill>
              </a:rPr>
              <a:t> </a:t>
            </a:r>
            <a:r>
              <a:rPr lang="en-US" sz="2400" dirty="0" smtClean="0">
                <a:solidFill>
                  <a:schemeClr val="tx1"/>
                </a:solidFill>
              </a:rPr>
              <a:t>A </a:t>
            </a:r>
            <a:r>
              <a:rPr lang="en-US" sz="2400" dirty="0" err="1">
                <a:solidFill>
                  <a:schemeClr val="tx1"/>
                </a:solidFill>
              </a:rPr>
              <a:t>cgroup</a:t>
            </a:r>
            <a:r>
              <a:rPr lang="en-US" sz="2400" dirty="0">
                <a:solidFill>
                  <a:schemeClr val="tx1"/>
                </a:solidFill>
              </a:rPr>
              <a:t> limits an application to a specific set of </a:t>
            </a:r>
            <a:r>
              <a:rPr lang="en-US" sz="2400" dirty="0" smtClean="0">
                <a:solidFill>
                  <a:schemeClr val="tx1"/>
                </a:solidFill>
              </a:rPr>
              <a:t>resources</a:t>
            </a:r>
          </a:p>
          <a:p>
            <a:pPr>
              <a:buFont typeface="Wingdings" charset="2"/>
              <a:buChar char="q"/>
            </a:pPr>
            <a:r>
              <a:rPr lang="en-US" sz="2400" dirty="0">
                <a:solidFill>
                  <a:schemeClr val="tx1"/>
                </a:solidFill>
              </a:rPr>
              <a:t> </a:t>
            </a:r>
            <a:r>
              <a:rPr lang="en-US" sz="2400" dirty="0" smtClean="0">
                <a:solidFill>
                  <a:schemeClr val="tx1"/>
                </a:solidFill>
              </a:rPr>
              <a:t>Control </a:t>
            </a:r>
            <a:r>
              <a:rPr lang="en-US" sz="2400" dirty="0">
                <a:solidFill>
                  <a:schemeClr val="tx1"/>
                </a:solidFill>
              </a:rPr>
              <a:t>groups allow Docker Engine to share available hardware resources to containers and optionally enforce limits and </a:t>
            </a:r>
            <a:r>
              <a:rPr lang="en-US" sz="2400" dirty="0" smtClean="0">
                <a:solidFill>
                  <a:schemeClr val="tx1"/>
                </a:solidFill>
              </a:rPr>
              <a:t>constraints</a:t>
            </a:r>
          </a:p>
          <a:p>
            <a:pPr>
              <a:buFont typeface="Wingdings" charset="2"/>
              <a:buChar char="q"/>
            </a:pPr>
            <a:r>
              <a:rPr lang="en-US" sz="2400" dirty="0">
                <a:solidFill>
                  <a:schemeClr val="tx1"/>
                </a:solidFill>
              </a:rPr>
              <a:t> </a:t>
            </a:r>
            <a:r>
              <a:rPr lang="en-US" sz="2400" dirty="0" smtClean="0">
                <a:solidFill>
                  <a:schemeClr val="tx1"/>
                </a:solidFill>
              </a:rPr>
              <a:t>For </a:t>
            </a:r>
            <a:r>
              <a:rPr lang="en-US" sz="2400" dirty="0">
                <a:solidFill>
                  <a:schemeClr val="tx1"/>
                </a:solidFill>
              </a:rPr>
              <a:t>example, you can limit the memory available to a specific </a:t>
            </a:r>
            <a:r>
              <a:rPr lang="en-US" sz="2400" dirty="0" smtClean="0">
                <a:solidFill>
                  <a:schemeClr val="tx1"/>
                </a:solidFill>
              </a:rPr>
              <a:t>container</a:t>
            </a:r>
            <a:endParaRPr lang="en-US" sz="2400" dirty="0">
              <a:solidFill>
                <a:schemeClr val="tx1"/>
              </a:solidFill>
            </a:endParaRPr>
          </a:p>
          <a:p>
            <a:endParaRPr lang="en-US" sz="2400" dirty="0"/>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88364651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6"/>
            <a:ext cx="10058400" cy="627795"/>
          </a:xfrm>
        </p:spPr>
        <p:txBody>
          <a:bodyPr/>
          <a:lstStyle/>
          <a:p>
            <a:r>
              <a:rPr lang="en-US" dirty="0" smtClean="0"/>
              <a:t>What Are </a:t>
            </a:r>
            <a:r>
              <a:rPr lang="en-US" dirty="0" err="1" smtClean="0"/>
              <a:t>cgroups</a:t>
            </a:r>
            <a:r>
              <a:rPr lang="en-US" dirty="0" smtClean="0"/>
              <a:t>?</a:t>
            </a:r>
            <a:endParaRPr lang="en-US" dirty="0"/>
          </a:p>
        </p:txBody>
      </p:sp>
      <p:sp>
        <p:nvSpPr>
          <p:cNvPr id="3" name="Content Placeholder 2"/>
          <p:cNvSpPr>
            <a:spLocks noGrp="1"/>
          </p:cNvSpPr>
          <p:nvPr>
            <p:ph idx="1"/>
          </p:nvPr>
        </p:nvSpPr>
        <p:spPr>
          <a:xfrm>
            <a:off x="1097279" y="1066801"/>
            <a:ext cx="7056121" cy="4802293"/>
          </a:xfrm>
        </p:spPr>
        <p:txBody>
          <a:bodyPr>
            <a:noAutofit/>
          </a:bodyPr>
          <a:lstStyle/>
          <a:p>
            <a:pPr>
              <a:buFont typeface="Wingdings" charset="2"/>
              <a:buChar char="q"/>
            </a:pPr>
            <a:r>
              <a:rPr lang="en-US" sz="2400" dirty="0" smtClean="0"/>
              <a:t> Built </a:t>
            </a:r>
            <a:r>
              <a:rPr lang="en-US" sz="2400" dirty="0"/>
              <a:t>into Kernel (RHEL7/</a:t>
            </a:r>
            <a:r>
              <a:rPr lang="en-US" sz="2400" dirty="0" err="1"/>
              <a:t>Debian</a:t>
            </a:r>
            <a:r>
              <a:rPr lang="en-US" sz="2400" dirty="0"/>
              <a:t>/</a:t>
            </a:r>
            <a:r>
              <a:rPr lang="en-US" sz="2400" dirty="0" err="1"/>
              <a:t>etc</a:t>
            </a:r>
            <a:r>
              <a:rPr lang="en-US" sz="2400" dirty="0"/>
              <a:t>)</a:t>
            </a:r>
          </a:p>
          <a:p>
            <a:pPr>
              <a:buFont typeface="Wingdings" charset="2"/>
              <a:buChar char="q"/>
            </a:pPr>
            <a:r>
              <a:rPr lang="en-US" sz="2400" dirty="0" smtClean="0"/>
              <a:t> Generically </a:t>
            </a:r>
            <a:r>
              <a:rPr lang="en-US" sz="2400" dirty="0"/>
              <a:t>isolates resource usage (CPU, memory, disk, network)</a:t>
            </a:r>
          </a:p>
          <a:p>
            <a:pPr>
              <a:buFont typeface="Wingdings" charset="2"/>
              <a:buChar char="q"/>
            </a:pPr>
            <a:r>
              <a:rPr lang="en-US" sz="2400" dirty="0" smtClean="0"/>
              <a:t> Guarantee </a:t>
            </a:r>
            <a:r>
              <a:rPr lang="en-US" sz="2400" dirty="0"/>
              <a:t>resources to app/set of apps</a:t>
            </a:r>
          </a:p>
          <a:p>
            <a:pPr>
              <a:buFont typeface="Wingdings" charset="2"/>
              <a:buChar char="q"/>
            </a:pPr>
            <a:r>
              <a:rPr lang="en-US" sz="2400" dirty="0" smtClean="0"/>
              <a:t> Can </a:t>
            </a:r>
            <a:r>
              <a:rPr lang="en-US" sz="2400" dirty="0"/>
              <a:t>be adjusted on the fly</a:t>
            </a:r>
          </a:p>
          <a:p>
            <a:pPr>
              <a:buFont typeface="Wingdings" charset="2"/>
              <a:buChar char="q"/>
            </a:pPr>
            <a:r>
              <a:rPr lang="en-US" sz="2400" dirty="0" smtClean="0"/>
              <a:t> Can </a:t>
            </a:r>
            <a:r>
              <a:rPr lang="en-US" sz="2400" dirty="0"/>
              <a:t>monitor the </a:t>
            </a:r>
            <a:r>
              <a:rPr lang="en-US" sz="2400" dirty="0" err="1"/>
              <a:t>cgroup</a:t>
            </a:r>
            <a:r>
              <a:rPr lang="en-US" sz="2400" dirty="0"/>
              <a:t> itself to see </a:t>
            </a:r>
            <a:r>
              <a:rPr lang="en-US" sz="2400" dirty="0" smtClean="0"/>
              <a:t>utilization</a:t>
            </a:r>
            <a:endParaRPr lang="en-US" sz="2400" dirty="0"/>
          </a:p>
          <a:p>
            <a:pPr>
              <a:buFont typeface="Wingdings" charset="2"/>
              <a:buChar char="q"/>
            </a:pPr>
            <a:endParaRPr lang="en-US" sz="2400" dirty="0" smtClean="0"/>
          </a:p>
          <a:p>
            <a:pPr>
              <a:buFont typeface="Wingdings" charset="2"/>
              <a:buChar char="q"/>
            </a:pPr>
            <a:endParaRPr lang="en-US" sz="2400"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5" name="Rounded Rectangle 4"/>
          <p:cNvSpPr/>
          <p:nvPr/>
        </p:nvSpPr>
        <p:spPr>
          <a:xfrm>
            <a:off x="1105746" y="4038600"/>
            <a:ext cx="10058400" cy="175260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Wikipedia says:</a:t>
            </a:r>
          </a:p>
          <a:p>
            <a:pPr marL="0" indent="0">
              <a:buNone/>
            </a:pPr>
            <a:r>
              <a:rPr lang="en-US" sz="2000" dirty="0">
                <a:solidFill>
                  <a:schemeClr val="tx1"/>
                </a:solidFill>
                <a:latin typeface="+mj-lt"/>
              </a:rPr>
              <a:t>“</a:t>
            </a:r>
            <a:r>
              <a:rPr lang="en-US" sz="2000" dirty="0" err="1">
                <a:solidFill>
                  <a:schemeClr val="tx1"/>
                </a:solidFill>
                <a:latin typeface="+mj-lt"/>
              </a:rPr>
              <a:t>cgroups</a:t>
            </a:r>
            <a:r>
              <a:rPr lang="en-US" sz="2000" dirty="0">
                <a:solidFill>
                  <a:schemeClr val="tx1"/>
                </a:solidFill>
                <a:latin typeface="+mj-lt"/>
              </a:rPr>
              <a:t> (abbreviated from control groups) is a Linux kernel feature that limits, accounts for, and isolates the resource usage (CPU, memory, disk I/O, network, etc.) of a collection of processes.“ </a:t>
            </a:r>
          </a:p>
        </p:txBody>
      </p:sp>
    </p:spTree>
    <p:extLst>
      <p:ext uri="{BB962C8B-B14F-4D97-AF65-F5344CB8AC3E}">
        <p14:creationId xmlns:p14="http://schemas.microsoft.com/office/powerpoint/2010/main" val="53852714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of Control Groups</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7" name="Rounded Rectangle 6"/>
          <p:cNvSpPr/>
          <p:nvPr/>
        </p:nvSpPr>
        <p:spPr>
          <a:xfrm>
            <a:off x="1600200" y="1219200"/>
            <a:ext cx="9220200" cy="4953000"/>
          </a:xfrm>
          <a:prstGeom prst="roundRect">
            <a:avLst/>
          </a:prstGeom>
          <a:noFill/>
          <a:ln w="63500">
            <a:solidFill>
              <a:schemeClr val="accent1"/>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442245" y="3003572"/>
            <a:ext cx="8045818" cy="140468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442243" y="4520495"/>
            <a:ext cx="8045819" cy="140468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p:cNvSpPr/>
          <p:nvPr/>
        </p:nvSpPr>
        <p:spPr>
          <a:xfrm>
            <a:off x="2436382" y="1475792"/>
            <a:ext cx="1935398" cy="140468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470704" y="1475792"/>
            <a:ext cx="1935398" cy="140468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511684" y="1475792"/>
            <a:ext cx="1935398" cy="140468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8552664" y="1478914"/>
            <a:ext cx="1935398" cy="1404688"/>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66999" y="4659288"/>
            <a:ext cx="6636753" cy="1261884"/>
          </a:xfrm>
          <a:prstGeom prst="rect">
            <a:avLst/>
          </a:prstGeom>
          <a:noFill/>
        </p:spPr>
        <p:txBody>
          <a:bodyPr wrap="none" rtlCol="0">
            <a:spAutoFit/>
          </a:bodyPr>
          <a:lstStyle/>
          <a:p>
            <a:r>
              <a:rPr lang="en-US" sz="2800" b="1" dirty="0" smtClean="0">
                <a:latin typeface="+mn-lt"/>
                <a:ea typeface="Courier New" charset="0"/>
                <a:cs typeface="Courier New" charset="0"/>
              </a:rPr>
              <a:t>USERS</a:t>
            </a:r>
          </a:p>
          <a:p>
            <a:endParaRPr lang="en-US" sz="2400" b="1" dirty="0" smtClean="0">
              <a:latin typeface="Courier New" charset="0"/>
              <a:ea typeface="Courier New" charset="0"/>
              <a:cs typeface="Courier New" charset="0"/>
            </a:endParaRPr>
          </a:p>
          <a:p>
            <a:r>
              <a:rPr lang="en-US" sz="2400" dirty="0" smtClean="0">
                <a:latin typeface="Courier New" charset="0"/>
                <a:ea typeface="Courier New" charset="0"/>
                <a:cs typeface="Courier New" charset="0"/>
              </a:rPr>
              <a:t>@admin, student-1, student-2, guest</a:t>
            </a:r>
            <a:endParaRPr lang="en-US" sz="2400" dirty="0">
              <a:latin typeface="Courier New" charset="0"/>
              <a:ea typeface="Courier New" charset="0"/>
              <a:cs typeface="Courier New" charset="0"/>
            </a:endParaRPr>
          </a:p>
        </p:txBody>
      </p:sp>
      <p:sp>
        <p:nvSpPr>
          <p:cNvPr id="18" name="TextBox 17"/>
          <p:cNvSpPr txBox="1"/>
          <p:nvPr/>
        </p:nvSpPr>
        <p:spPr>
          <a:xfrm>
            <a:off x="2666999" y="3074974"/>
            <a:ext cx="4608954" cy="1261884"/>
          </a:xfrm>
          <a:prstGeom prst="rect">
            <a:avLst/>
          </a:prstGeom>
          <a:noFill/>
        </p:spPr>
        <p:txBody>
          <a:bodyPr wrap="none" rtlCol="0">
            <a:spAutoFit/>
          </a:bodyPr>
          <a:lstStyle/>
          <a:p>
            <a:r>
              <a:rPr lang="en-US" sz="2800" b="1" dirty="0" smtClean="0">
                <a:latin typeface="+mn-lt"/>
                <a:ea typeface="Courier New" charset="0"/>
                <a:cs typeface="Courier New" charset="0"/>
              </a:rPr>
              <a:t>PROCESSES</a:t>
            </a:r>
          </a:p>
          <a:p>
            <a:endParaRPr lang="en-US" sz="2400" b="1" dirty="0" smtClean="0">
              <a:latin typeface="Courier New" charset="0"/>
              <a:ea typeface="Courier New" charset="0"/>
              <a:cs typeface="Courier New" charset="0"/>
            </a:endParaRPr>
          </a:p>
          <a:p>
            <a:r>
              <a:rPr lang="en-US" sz="2400" dirty="0" smtClean="0">
                <a:latin typeface="Courier New" charset="0"/>
                <a:ea typeface="Courier New" charset="0"/>
                <a:cs typeface="Courier New" charset="0"/>
              </a:rPr>
              <a:t>Firefox-*, </a:t>
            </a:r>
            <a:r>
              <a:rPr lang="en-US" sz="2400" dirty="0" err="1" smtClean="0">
                <a:latin typeface="Courier New" charset="0"/>
                <a:ea typeface="Courier New" charset="0"/>
                <a:cs typeface="Courier New" charset="0"/>
              </a:rPr>
              <a:t>npmviewer.bin</a:t>
            </a:r>
            <a:endParaRPr lang="en-US" sz="2400" dirty="0" smtClean="0">
              <a:latin typeface="Courier New" charset="0"/>
              <a:ea typeface="Courier New" charset="0"/>
              <a:cs typeface="Courier New" charset="0"/>
            </a:endParaRPr>
          </a:p>
        </p:txBody>
      </p:sp>
      <p:sp>
        <p:nvSpPr>
          <p:cNvPr id="19" name="TextBox 18"/>
          <p:cNvSpPr txBox="1"/>
          <p:nvPr/>
        </p:nvSpPr>
        <p:spPr>
          <a:xfrm>
            <a:off x="2383364" y="1547194"/>
            <a:ext cx="2028120" cy="1261884"/>
          </a:xfrm>
          <a:prstGeom prst="rect">
            <a:avLst/>
          </a:prstGeom>
          <a:noFill/>
        </p:spPr>
        <p:txBody>
          <a:bodyPr wrap="none" rtlCol="0">
            <a:spAutoFit/>
          </a:bodyPr>
          <a:lstStyle/>
          <a:p>
            <a:pPr algn="ctr"/>
            <a:r>
              <a:rPr lang="en-US" sz="2800" b="1" dirty="0" smtClean="0">
                <a:latin typeface="+mn-lt"/>
                <a:ea typeface="Courier New" charset="0"/>
                <a:cs typeface="Courier New" charset="0"/>
              </a:rPr>
              <a:t>CPU</a:t>
            </a:r>
          </a:p>
          <a:p>
            <a:pPr algn="ctr"/>
            <a:endParaRPr lang="en-US" sz="2400" b="1" dirty="0">
              <a:latin typeface="Courier New" charset="0"/>
              <a:ea typeface="Courier New" charset="0"/>
              <a:cs typeface="Courier New" charset="0"/>
            </a:endParaRPr>
          </a:p>
          <a:p>
            <a:pPr algn="ctr"/>
            <a:r>
              <a:rPr lang="en-US" sz="2400" dirty="0" smtClean="0">
                <a:latin typeface="Courier New" charset="0"/>
                <a:ea typeface="Courier New" charset="0"/>
                <a:cs typeface="Courier New" charset="0"/>
              </a:rPr>
              <a:t>512 Shares</a:t>
            </a:r>
            <a:endParaRPr lang="en-US" sz="2400" dirty="0">
              <a:latin typeface="Courier New" charset="0"/>
              <a:ea typeface="Courier New" charset="0"/>
              <a:cs typeface="Courier New" charset="0"/>
            </a:endParaRPr>
          </a:p>
        </p:txBody>
      </p:sp>
      <p:sp>
        <p:nvSpPr>
          <p:cNvPr id="20" name="TextBox 19"/>
          <p:cNvSpPr txBox="1"/>
          <p:nvPr/>
        </p:nvSpPr>
        <p:spPr>
          <a:xfrm>
            <a:off x="4604215" y="1540892"/>
            <a:ext cx="1659429" cy="1261884"/>
          </a:xfrm>
          <a:prstGeom prst="rect">
            <a:avLst/>
          </a:prstGeom>
          <a:noFill/>
        </p:spPr>
        <p:txBody>
          <a:bodyPr wrap="none" rtlCol="0">
            <a:spAutoFit/>
          </a:bodyPr>
          <a:lstStyle/>
          <a:p>
            <a:pPr algn="ctr"/>
            <a:r>
              <a:rPr lang="en-US" sz="2800" b="1" dirty="0" smtClean="0">
                <a:latin typeface="+mn-lt"/>
                <a:ea typeface="Courier New" charset="0"/>
                <a:cs typeface="Courier New" charset="0"/>
              </a:rPr>
              <a:t>MEMORY</a:t>
            </a:r>
          </a:p>
          <a:p>
            <a:pPr algn="ctr"/>
            <a:endParaRPr lang="en-US" sz="2400" b="1" dirty="0">
              <a:latin typeface="Courier New" charset="0"/>
              <a:ea typeface="Courier New" charset="0"/>
              <a:cs typeface="Courier New" charset="0"/>
            </a:endParaRPr>
          </a:p>
          <a:p>
            <a:pPr algn="ctr"/>
            <a:r>
              <a:rPr lang="en-US" sz="2400" dirty="0" smtClean="0">
                <a:latin typeface="Courier New" charset="0"/>
                <a:ea typeface="Courier New" charset="0"/>
                <a:cs typeface="Courier New" charset="0"/>
              </a:rPr>
              <a:t>No Limit</a:t>
            </a:r>
            <a:endParaRPr lang="en-US" sz="2400" dirty="0">
              <a:latin typeface="Courier New" charset="0"/>
              <a:ea typeface="Courier New" charset="0"/>
              <a:cs typeface="Courier New" charset="0"/>
            </a:endParaRPr>
          </a:p>
        </p:txBody>
      </p:sp>
      <p:sp>
        <p:nvSpPr>
          <p:cNvPr id="21" name="TextBox 20"/>
          <p:cNvSpPr txBox="1"/>
          <p:nvPr/>
        </p:nvSpPr>
        <p:spPr>
          <a:xfrm>
            <a:off x="6581066" y="1540892"/>
            <a:ext cx="1736886" cy="1261884"/>
          </a:xfrm>
          <a:prstGeom prst="rect">
            <a:avLst/>
          </a:prstGeom>
          <a:noFill/>
        </p:spPr>
        <p:txBody>
          <a:bodyPr wrap="none" rtlCol="0">
            <a:spAutoFit/>
          </a:bodyPr>
          <a:lstStyle/>
          <a:p>
            <a:pPr algn="ctr"/>
            <a:r>
              <a:rPr lang="en-US" sz="2800" b="1" dirty="0" smtClean="0">
                <a:latin typeface="+mn-lt"/>
                <a:ea typeface="Courier New" charset="0"/>
                <a:cs typeface="Courier New" charset="0"/>
              </a:rPr>
              <a:t>NETWORK</a:t>
            </a:r>
          </a:p>
          <a:p>
            <a:pPr algn="ctr"/>
            <a:endParaRPr lang="en-US" sz="2400" b="1" dirty="0">
              <a:latin typeface="Courier New" charset="0"/>
              <a:ea typeface="Courier New" charset="0"/>
              <a:cs typeface="Courier New" charset="0"/>
            </a:endParaRPr>
          </a:p>
          <a:p>
            <a:pPr algn="ctr"/>
            <a:r>
              <a:rPr lang="en-US" sz="2400" dirty="0" smtClean="0">
                <a:latin typeface="Courier New" charset="0"/>
                <a:ea typeface="Courier New" charset="0"/>
                <a:cs typeface="Courier New" charset="0"/>
              </a:rPr>
              <a:t>No Limit</a:t>
            </a:r>
            <a:endParaRPr lang="en-US" sz="2400" dirty="0">
              <a:latin typeface="Courier New" charset="0"/>
              <a:ea typeface="Courier New" charset="0"/>
              <a:cs typeface="Courier New" charset="0"/>
            </a:endParaRPr>
          </a:p>
        </p:txBody>
      </p:sp>
      <p:sp>
        <p:nvSpPr>
          <p:cNvPr id="22" name="TextBox 21"/>
          <p:cNvSpPr txBox="1"/>
          <p:nvPr/>
        </p:nvSpPr>
        <p:spPr>
          <a:xfrm>
            <a:off x="8690648" y="1540892"/>
            <a:ext cx="1659430" cy="1261884"/>
          </a:xfrm>
          <a:prstGeom prst="rect">
            <a:avLst/>
          </a:prstGeom>
          <a:noFill/>
        </p:spPr>
        <p:txBody>
          <a:bodyPr wrap="none" rtlCol="0">
            <a:spAutoFit/>
          </a:bodyPr>
          <a:lstStyle/>
          <a:p>
            <a:pPr algn="ctr"/>
            <a:r>
              <a:rPr lang="en-US" sz="2800" b="1" dirty="0" smtClean="0">
                <a:latin typeface="+mn-lt"/>
                <a:ea typeface="Courier New" charset="0"/>
                <a:cs typeface="Courier New" charset="0"/>
              </a:rPr>
              <a:t>STORAGE</a:t>
            </a:r>
          </a:p>
          <a:p>
            <a:pPr algn="ctr"/>
            <a:r>
              <a:rPr lang="en-US" sz="2400" b="1" dirty="0" smtClean="0">
                <a:latin typeface="+mn-lt"/>
                <a:ea typeface="Courier New" charset="0"/>
                <a:cs typeface="Courier New" charset="0"/>
              </a:rPr>
              <a:t>I/0</a:t>
            </a:r>
            <a:endParaRPr lang="en-US" sz="2400" b="1" dirty="0">
              <a:latin typeface="+mn-lt"/>
              <a:ea typeface="Courier New" charset="0"/>
              <a:cs typeface="Courier New" charset="0"/>
            </a:endParaRPr>
          </a:p>
          <a:p>
            <a:pPr algn="ctr"/>
            <a:r>
              <a:rPr lang="en-US" sz="2400" dirty="0" smtClean="0">
                <a:latin typeface="Courier New" charset="0"/>
                <a:ea typeface="Courier New" charset="0"/>
                <a:cs typeface="Courier New" charset="0"/>
              </a:rPr>
              <a:t>No limit</a:t>
            </a:r>
            <a:endParaRPr lang="en-US" sz="2400" dirty="0">
              <a:latin typeface="Courier New" charset="0"/>
              <a:ea typeface="Courier New" charset="0"/>
              <a:cs typeface="Courier New" charset="0"/>
            </a:endParaRPr>
          </a:p>
        </p:txBody>
      </p:sp>
      <p:sp>
        <p:nvSpPr>
          <p:cNvPr id="23" name="TextBox 22"/>
          <p:cNvSpPr txBox="1"/>
          <p:nvPr/>
        </p:nvSpPr>
        <p:spPr>
          <a:xfrm rot="16200000">
            <a:off x="735309" y="3422464"/>
            <a:ext cx="2646687" cy="584775"/>
          </a:xfrm>
          <a:prstGeom prst="rect">
            <a:avLst/>
          </a:prstGeom>
          <a:noFill/>
        </p:spPr>
        <p:txBody>
          <a:bodyPr wrap="none" rtlCol="0">
            <a:spAutoFit/>
          </a:bodyPr>
          <a:lstStyle/>
          <a:p>
            <a:r>
              <a:rPr lang="en-US" sz="3200" b="1" dirty="0" smtClean="0"/>
              <a:t>CGROUP No. 1</a:t>
            </a:r>
            <a:endParaRPr lang="en-US" sz="3200" b="1" dirty="0"/>
          </a:p>
        </p:txBody>
      </p:sp>
    </p:spTree>
    <p:extLst>
      <p:ext uri="{BB962C8B-B14F-4D97-AF65-F5344CB8AC3E}">
        <p14:creationId xmlns:p14="http://schemas.microsoft.com/office/powerpoint/2010/main" val="199913046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U</a:t>
            </a:r>
            <a:r>
              <a:rPr lang="en-US" dirty="0" smtClean="0"/>
              <a:t>nderlying Technology</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UNION FILE SYSTEMS:</a:t>
            </a:r>
          </a:p>
          <a:p>
            <a:pPr>
              <a:buFont typeface="Wingdings" charset="2"/>
              <a:buChar char="q"/>
            </a:pPr>
            <a:r>
              <a:rPr lang="en-US" sz="2400" dirty="0" smtClean="0">
                <a:solidFill>
                  <a:schemeClr val="tx1"/>
                </a:solidFill>
              </a:rPr>
              <a:t> Union </a:t>
            </a:r>
            <a:r>
              <a:rPr lang="en-US" sz="2400" dirty="0">
                <a:solidFill>
                  <a:schemeClr val="tx1"/>
                </a:solidFill>
              </a:rPr>
              <a:t>file systems, or </a:t>
            </a:r>
            <a:r>
              <a:rPr lang="en-US" sz="2400" dirty="0" err="1">
                <a:solidFill>
                  <a:schemeClr val="tx1"/>
                </a:solidFill>
              </a:rPr>
              <a:t>UnionFS</a:t>
            </a:r>
            <a:r>
              <a:rPr lang="en-US" sz="2400" dirty="0">
                <a:solidFill>
                  <a:schemeClr val="tx1"/>
                </a:solidFill>
              </a:rPr>
              <a:t>, are file systems that operate by creating layers, making them very lightweight and </a:t>
            </a:r>
            <a:r>
              <a:rPr lang="en-US" sz="2400" dirty="0" smtClean="0">
                <a:solidFill>
                  <a:schemeClr val="tx1"/>
                </a:solidFill>
              </a:rPr>
              <a:t>fast</a:t>
            </a:r>
          </a:p>
          <a:p>
            <a:pPr>
              <a:buFont typeface="Wingdings" charset="2"/>
              <a:buChar char="q"/>
            </a:pPr>
            <a:r>
              <a:rPr lang="en-US" sz="2400" dirty="0">
                <a:solidFill>
                  <a:schemeClr val="tx1"/>
                </a:solidFill>
              </a:rPr>
              <a:t> </a:t>
            </a:r>
            <a:r>
              <a:rPr lang="en-US" sz="2400" dirty="0" smtClean="0">
                <a:solidFill>
                  <a:schemeClr val="tx1"/>
                </a:solidFill>
              </a:rPr>
              <a:t>Docker </a:t>
            </a:r>
            <a:r>
              <a:rPr lang="en-US" sz="2400" dirty="0">
                <a:solidFill>
                  <a:schemeClr val="tx1"/>
                </a:solidFill>
              </a:rPr>
              <a:t>Engine uses </a:t>
            </a:r>
            <a:r>
              <a:rPr lang="en-US" sz="2400" dirty="0" err="1">
                <a:solidFill>
                  <a:schemeClr val="tx1"/>
                </a:solidFill>
              </a:rPr>
              <a:t>UnionFS</a:t>
            </a:r>
            <a:r>
              <a:rPr lang="en-US" sz="2400" dirty="0">
                <a:solidFill>
                  <a:schemeClr val="tx1"/>
                </a:solidFill>
              </a:rPr>
              <a:t> to provide the building blocks for </a:t>
            </a:r>
            <a:r>
              <a:rPr lang="en-US" sz="2400" dirty="0" smtClean="0">
                <a:solidFill>
                  <a:schemeClr val="tx1"/>
                </a:solidFill>
              </a:rPr>
              <a:t>containers</a:t>
            </a:r>
          </a:p>
          <a:p>
            <a:pPr>
              <a:buFont typeface="Wingdings" charset="2"/>
              <a:buChar char="q"/>
            </a:pPr>
            <a:r>
              <a:rPr lang="en-US" sz="2400" dirty="0">
                <a:solidFill>
                  <a:schemeClr val="tx1"/>
                </a:solidFill>
              </a:rPr>
              <a:t> </a:t>
            </a:r>
            <a:r>
              <a:rPr lang="en-US" sz="2400" dirty="0" smtClean="0">
                <a:solidFill>
                  <a:schemeClr val="tx1"/>
                </a:solidFill>
              </a:rPr>
              <a:t>Docker </a:t>
            </a:r>
            <a:r>
              <a:rPr lang="en-US" sz="2400" dirty="0">
                <a:solidFill>
                  <a:schemeClr val="tx1"/>
                </a:solidFill>
              </a:rPr>
              <a:t>Engine can use multiple </a:t>
            </a:r>
            <a:r>
              <a:rPr lang="en-US" sz="2400" dirty="0" err="1">
                <a:solidFill>
                  <a:schemeClr val="tx1"/>
                </a:solidFill>
              </a:rPr>
              <a:t>UnionFS</a:t>
            </a:r>
            <a:r>
              <a:rPr lang="en-US" sz="2400" dirty="0">
                <a:solidFill>
                  <a:schemeClr val="tx1"/>
                </a:solidFill>
              </a:rPr>
              <a:t> variants, including AUFS, </a:t>
            </a:r>
            <a:r>
              <a:rPr lang="en-US" sz="2400" dirty="0" err="1">
                <a:solidFill>
                  <a:schemeClr val="tx1"/>
                </a:solidFill>
              </a:rPr>
              <a:t>btrfs</a:t>
            </a:r>
            <a:r>
              <a:rPr lang="en-US" sz="2400" dirty="0">
                <a:solidFill>
                  <a:schemeClr val="tx1"/>
                </a:solidFill>
              </a:rPr>
              <a:t>, </a:t>
            </a:r>
            <a:r>
              <a:rPr lang="en-US" sz="2400" dirty="0" err="1">
                <a:solidFill>
                  <a:schemeClr val="tx1"/>
                </a:solidFill>
              </a:rPr>
              <a:t>vfs</a:t>
            </a:r>
            <a:r>
              <a:rPr lang="en-US" sz="2400" dirty="0">
                <a:solidFill>
                  <a:schemeClr val="tx1"/>
                </a:solidFill>
              </a:rPr>
              <a:t>, and </a:t>
            </a:r>
            <a:r>
              <a:rPr lang="en-US" sz="2400" dirty="0" err="1" smtClean="0">
                <a:solidFill>
                  <a:schemeClr val="tx1"/>
                </a:solidFill>
              </a:rPr>
              <a:t>DeviceMapper</a:t>
            </a:r>
            <a:endParaRPr lang="en-US" sz="2400" dirty="0" smtClean="0">
              <a:solidFill>
                <a:schemeClr val="tx1"/>
              </a:solidFill>
            </a:endParaRPr>
          </a:p>
          <a:p>
            <a:pPr marL="0" indent="0">
              <a:buNone/>
            </a:pPr>
            <a:r>
              <a:rPr lang="en-US" sz="2400" b="1" dirty="0"/>
              <a:t>UNION FILE SYSTEMS:</a:t>
            </a:r>
          </a:p>
          <a:p>
            <a:pPr>
              <a:buFont typeface="Wingdings" charset="2"/>
              <a:buChar char="q"/>
            </a:pPr>
            <a:r>
              <a:rPr lang="en-US" sz="2400" dirty="0">
                <a:solidFill>
                  <a:schemeClr val="tx1"/>
                </a:solidFill>
              </a:rPr>
              <a:t> Docker Engine combines the namespaces, control groups, and </a:t>
            </a:r>
            <a:r>
              <a:rPr lang="en-US" sz="2400" dirty="0" err="1">
                <a:solidFill>
                  <a:schemeClr val="tx1"/>
                </a:solidFill>
              </a:rPr>
              <a:t>UnionFS</a:t>
            </a:r>
            <a:r>
              <a:rPr lang="en-US" sz="2400" dirty="0">
                <a:solidFill>
                  <a:schemeClr val="tx1"/>
                </a:solidFill>
              </a:rPr>
              <a:t> into a wrapper called a container </a:t>
            </a:r>
            <a:r>
              <a:rPr lang="en-US" sz="2400" dirty="0" smtClean="0">
                <a:solidFill>
                  <a:schemeClr val="tx1"/>
                </a:solidFill>
              </a:rPr>
              <a:t>format</a:t>
            </a:r>
          </a:p>
          <a:p>
            <a:pPr>
              <a:buFont typeface="Wingdings" charset="2"/>
              <a:buChar char="q"/>
            </a:pPr>
            <a:r>
              <a:rPr lang="en-US" sz="2400" dirty="0">
                <a:solidFill>
                  <a:schemeClr val="tx1"/>
                </a:solidFill>
              </a:rPr>
              <a:t> The default container format is </a:t>
            </a:r>
            <a:r>
              <a:rPr lang="en-US" sz="2400" dirty="0" err="1" smtClean="0">
                <a:solidFill>
                  <a:schemeClr val="tx1"/>
                </a:solidFill>
              </a:rPr>
              <a:t>libcontainer</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33502541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capabilities</a:t>
            </a:r>
          </a:p>
        </p:txBody>
      </p:sp>
      <p:sp>
        <p:nvSpPr>
          <p:cNvPr id="3" name="Content Placeholder 2"/>
          <p:cNvSpPr>
            <a:spLocks noGrp="1"/>
          </p:cNvSpPr>
          <p:nvPr>
            <p:ph idx="1"/>
          </p:nvPr>
        </p:nvSpPr>
        <p:spPr/>
        <p:txBody>
          <a:bodyPr>
            <a:normAutofit/>
          </a:bodyPr>
          <a:lstStyle/>
          <a:p>
            <a:pPr>
              <a:buFont typeface="Wingdings" charset="2"/>
              <a:buChar char="q"/>
            </a:pPr>
            <a:r>
              <a:rPr lang="en-US" sz="2400" b="1" dirty="0" smtClean="0"/>
              <a:t> </a:t>
            </a:r>
            <a:r>
              <a:rPr lang="en-US" sz="2400" dirty="0" smtClean="0"/>
              <a:t>Like Linux, </a:t>
            </a:r>
            <a:r>
              <a:rPr lang="en-US" sz="2400" dirty="0" smtClean="0">
                <a:latin typeface="Courier New" charset="0"/>
                <a:ea typeface="Courier New" charset="0"/>
                <a:cs typeface="Courier New" charset="0"/>
              </a:rPr>
              <a:t>root</a:t>
            </a:r>
            <a:r>
              <a:rPr lang="en-US" sz="2400" dirty="0"/>
              <a:t> has </a:t>
            </a:r>
            <a:r>
              <a:rPr lang="en-US" sz="2400" b="1" dirty="0"/>
              <a:t>all</a:t>
            </a:r>
            <a:r>
              <a:rPr lang="en-US" sz="2400" dirty="0"/>
              <a:t> </a:t>
            </a:r>
            <a:r>
              <a:rPr lang="en-US" sz="2400" dirty="0" smtClean="0"/>
              <a:t>capabilities.</a:t>
            </a:r>
            <a:endParaRPr lang="en-US" sz="2400" dirty="0"/>
          </a:p>
          <a:p>
            <a:pPr>
              <a:buFont typeface="Wingdings" charset="2"/>
              <a:buChar char="q"/>
            </a:pPr>
            <a:r>
              <a:rPr lang="en-US" sz="2400" dirty="0" smtClean="0"/>
              <a:t> Includes a </a:t>
            </a:r>
            <a:r>
              <a:rPr lang="en-US" sz="2400" dirty="0"/>
              <a:t>fine-grained division of </a:t>
            </a:r>
            <a:r>
              <a:rPr lang="en-US" sz="2400" dirty="0" smtClean="0">
                <a:latin typeface="Courier New" charset="0"/>
                <a:ea typeface="Courier New" charset="0"/>
                <a:cs typeface="Courier New" charset="0"/>
              </a:rPr>
              <a:t>root</a:t>
            </a:r>
            <a:r>
              <a:rPr lang="en-US" sz="2400" dirty="0" smtClean="0"/>
              <a:t>'s </a:t>
            </a:r>
            <a:r>
              <a:rPr lang="en-US" sz="2400" dirty="0"/>
              <a:t>permissions for a </a:t>
            </a:r>
            <a:r>
              <a:rPr lang="en-US" sz="2400" dirty="0" smtClean="0"/>
              <a:t>processes.</a:t>
            </a:r>
            <a:endParaRPr lang="en-US" sz="2400" dirty="0"/>
          </a:p>
          <a:p>
            <a:pPr>
              <a:buFont typeface="Wingdings" charset="2"/>
              <a:buChar char="q"/>
            </a:pPr>
            <a:r>
              <a:rPr lang="en-US" sz="2400" b="1" dirty="0" smtClean="0"/>
              <a:t> </a:t>
            </a:r>
            <a:r>
              <a:rPr lang="en-US" sz="2400" dirty="0" smtClean="0">
                <a:latin typeface="Courier New" charset="0"/>
                <a:ea typeface="Courier New" charset="0"/>
                <a:cs typeface="Courier New" charset="0"/>
              </a:rPr>
              <a:t>CAP_NET_ADMIN</a:t>
            </a:r>
            <a:r>
              <a:rPr lang="en-US" sz="2400" dirty="0"/>
              <a:t> - modify routing tables, firewalling, NAT, </a:t>
            </a:r>
            <a:r>
              <a:rPr lang="en-US" sz="2400" dirty="0" smtClean="0"/>
              <a:t>etc.</a:t>
            </a:r>
            <a:endParaRPr lang="en-US" sz="2400" dirty="0"/>
          </a:p>
          <a:p>
            <a:pPr>
              <a:buFont typeface="Wingdings" charset="2"/>
              <a:buChar char="q"/>
            </a:pPr>
            <a:r>
              <a:rPr lang="en-US" sz="2400" b="1" dirty="0" smtClean="0"/>
              <a:t> </a:t>
            </a:r>
            <a:r>
              <a:rPr lang="en-US" sz="2400" dirty="0" smtClean="0">
                <a:latin typeface="Courier New" charset="0"/>
                <a:ea typeface="Courier New" charset="0"/>
                <a:cs typeface="Courier New" charset="0"/>
              </a:rPr>
              <a:t>CAP_KILL</a:t>
            </a:r>
            <a:r>
              <a:rPr lang="en-US" sz="2400" dirty="0"/>
              <a:t> - bypass any checks for sending the kill signals</a:t>
            </a:r>
          </a:p>
          <a:p>
            <a:pPr>
              <a:buFont typeface="Wingdings" charset="2"/>
              <a:buChar char="q"/>
            </a:pPr>
            <a:r>
              <a:rPr lang="en-US" sz="2400" b="1" dirty="0" smtClean="0"/>
              <a:t> </a:t>
            </a:r>
            <a:r>
              <a:rPr lang="en-US" sz="2400" dirty="0" smtClean="0">
                <a:latin typeface="Courier New" charset="0"/>
                <a:ea typeface="Courier New" charset="0"/>
                <a:cs typeface="Courier New" charset="0"/>
              </a:rPr>
              <a:t>CAP_SYS_ADMIN</a:t>
            </a:r>
            <a:r>
              <a:rPr lang="en-US" sz="2400" dirty="0"/>
              <a:t> - mount, set hostname, </a:t>
            </a:r>
            <a:r>
              <a:rPr lang="en-US" sz="2400" dirty="0" smtClean="0"/>
              <a:t>etc.</a:t>
            </a:r>
            <a:endParaRPr lang="en-US" sz="2400"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5" name="5-Point Star 4"/>
          <p:cNvSpPr/>
          <p:nvPr/>
        </p:nvSpPr>
        <p:spPr>
          <a:xfrm>
            <a:off x="3200400" y="991447"/>
            <a:ext cx="5791200" cy="49529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Bhavuk</a:t>
            </a:r>
            <a:r>
              <a:rPr lang="en-US" dirty="0" smtClean="0"/>
              <a:t>, is this slide helpful? Delete?</a:t>
            </a:r>
            <a:endParaRPr lang="en-US" dirty="0"/>
          </a:p>
        </p:txBody>
      </p:sp>
    </p:spTree>
    <p:extLst>
      <p:ext uri="{BB962C8B-B14F-4D97-AF65-F5344CB8AC3E}">
        <p14:creationId xmlns:p14="http://schemas.microsoft.com/office/powerpoint/2010/main" val="9832551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Docker B</a:t>
            </a:r>
            <a:r>
              <a:rPr lang="en-US" dirty="0" smtClean="0"/>
              <a:t>rings </a:t>
            </a:r>
            <a:r>
              <a:rPr lang="en-US" dirty="0"/>
              <a:t>T</a:t>
            </a:r>
            <a:r>
              <a:rPr lang="en-US" dirty="0" smtClean="0"/>
              <a:t>ogether</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3" name="Rounded Rectangle 2"/>
          <p:cNvSpPr/>
          <p:nvPr/>
        </p:nvSpPr>
        <p:spPr>
          <a:xfrm>
            <a:off x="4808656" y="1650442"/>
            <a:ext cx="5325944" cy="1295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5038844" y="2243714"/>
            <a:ext cx="1676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018456" y="2243714"/>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618656" y="2243714"/>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TextBox 9"/>
          <p:cNvSpPr txBox="1"/>
          <p:nvPr/>
        </p:nvSpPr>
        <p:spPr>
          <a:xfrm>
            <a:off x="7014792" y="1663828"/>
            <a:ext cx="1314848" cy="523220"/>
          </a:xfrm>
          <a:prstGeom prst="rect">
            <a:avLst/>
          </a:prstGeom>
          <a:noFill/>
          <a:ln>
            <a:noFill/>
          </a:ln>
        </p:spPr>
        <p:txBody>
          <a:bodyPr wrap="none" rtlCol="0">
            <a:spAutoFit/>
          </a:bodyPr>
          <a:lstStyle/>
          <a:p>
            <a:pPr algn="ctr"/>
            <a:r>
              <a:rPr lang="en-US" sz="2800" b="1" dirty="0" smtClean="0">
                <a:solidFill>
                  <a:schemeClr val="bg1"/>
                </a:solidFill>
              </a:rPr>
              <a:t>Storage</a:t>
            </a:r>
            <a:endParaRPr lang="en-US" sz="2800" b="1" dirty="0">
              <a:solidFill>
                <a:schemeClr val="bg1"/>
              </a:solidFill>
            </a:endParaRPr>
          </a:p>
        </p:txBody>
      </p:sp>
      <p:sp>
        <p:nvSpPr>
          <p:cNvPr id="11" name="TextBox 10"/>
          <p:cNvSpPr txBox="1"/>
          <p:nvPr/>
        </p:nvSpPr>
        <p:spPr>
          <a:xfrm>
            <a:off x="5071022" y="2357155"/>
            <a:ext cx="1612044" cy="369332"/>
          </a:xfrm>
          <a:prstGeom prst="rect">
            <a:avLst/>
          </a:prstGeom>
          <a:noFill/>
          <a:ln>
            <a:noFill/>
          </a:ln>
        </p:spPr>
        <p:txBody>
          <a:bodyPr wrap="none" rtlCol="0">
            <a:spAutoFit/>
          </a:bodyPr>
          <a:lstStyle/>
          <a:p>
            <a:r>
              <a:rPr lang="en-US" dirty="0" smtClean="0"/>
              <a:t>Device Mapper</a:t>
            </a:r>
            <a:endParaRPr lang="en-US" dirty="0"/>
          </a:p>
        </p:txBody>
      </p:sp>
      <p:sp>
        <p:nvSpPr>
          <p:cNvPr id="12" name="TextBox 11"/>
          <p:cNvSpPr txBox="1"/>
          <p:nvPr/>
        </p:nvSpPr>
        <p:spPr>
          <a:xfrm>
            <a:off x="7355141" y="2357155"/>
            <a:ext cx="622030" cy="369332"/>
          </a:xfrm>
          <a:prstGeom prst="rect">
            <a:avLst/>
          </a:prstGeom>
          <a:noFill/>
          <a:ln>
            <a:noFill/>
          </a:ln>
        </p:spPr>
        <p:txBody>
          <a:bodyPr wrap="none" rtlCol="0">
            <a:spAutoFit/>
          </a:bodyPr>
          <a:lstStyle/>
          <a:p>
            <a:r>
              <a:rPr lang="en-US" smtClean="0"/>
              <a:t>Btrfs</a:t>
            </a:r>
            <a:endParaRPr lang="en-US" dirty="0"/>
          </a:p>
        </p:txBody>
      </p:sp>
      <p:sp>
        <p:nvSpPr>
          <p:cNvPr id="13" name="TextBox 12"/>
          <p:cNvSpPr txBox="1"/>
          <p:nvPr/>
        </p:nvSpPr>
        <p:spPr>
          <a:xfrm>
            <a:off x="8955341" y="2357155"/>
            <a:ext cx="596830" cy="369332"/>
          </a:xfrm>
          <a:prstGeom prst="rect">
            <a:avLst/>
          </a:prstGeom>
          <a:noFill/>
          <a:ln>
            <a:noFill/>
          </a:ln>
        </p:spPr>
        <p:txBody>
          <a:bodyPr wrap="none" rtlCol="0">
            <a:spAutoFit/>
          </a:bodyPr>
          <a:lstStyle/>
          <a:p>
            <a:r>
              <a:rPr lang="en-US" dirty="0" err="1" smtClean="0"/>
              <a:t>Aufs</a:t>
            </a:r>
            <a:endParaRPr lang="en-US" dirty="0"/>
          </a:p>
        </p:txBody>
      </p:sp>
      <p:sp>
        <p:nvSpPr>
          <p:cNvPr id="14" name="Rounded Rectangle 13"/>
          <p:cNvSpPr/>
          <p:nvPr/>
        </p:nvSpPr>
        <p:spPr>
          <a:xfrm>
            <a:off x="869904" y="2988081"/>
            <a:ext cx="5539304" cy="1295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960279" y="3567898"/>
            <a:ext cx="103473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810057" y="3001467"/>
            <a:ext cx="2060180" cy="523220"/>
          </a:xfrm>
          <a:prstGeom prst="rect">
            <a:avLst/>
          </a:prstGeom>
          <a:noFill/>
          <a:ln>
            <a:noFill/>
          </a:ln>
        </p:spPr>
        <p:txBody>
          <a:bodyPr wrap="none" rtlCol="0">
            <a:spAutoFit/>
          </a:bodyPr>
          <a:lstStyle/>
          <a:p>
            <a:pPr algn="ctr"/>
            <a:r>
              <a:rPr lang="en-US" sz="2800" b="1" dirty="0" smtClean="0">
                <a:solidFill>
                  <a:schemeClr val="bg1"/>
                </a:solidFill>
              </a:rPr>
              <a:t>Namespaces</a:t>
            </a:r>
            <a:endParaRPr lang="en-US" sz="2800" b="1" dirty="0">
              <a:solidFill>
                <a:schemeClr val="bg1"/>
              </a:solidFill>
            </a:endParaRPr>
          </a:p>
        </p:txBody>
      </p:sp>
      <p:sp>
        <p:nvSpPr>
          <p:cNvPr id="22" name="Rounded Rectangle 21"/>
          <p:cNvSpPr/>
          <p:nvPr/>
        </p:nvSpPr>
        <p:spPr>
          <a:xfrm>
            <a:off x="6441386" y="2988081"/>
            <a:ext cx="5325944" cy="1295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p:nvSpPr>
        <p:spPr>
          <a:xfrm>
            <a:off x="6671574" y="3581353"/>
            <a:ext cx="1676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8651186" y="3581353"/>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0251386" y="3581353"/>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6" name="TextBox 25"/>
          <p:cNvSpPr txBox="1"/>
          <p:nvPr/>
        </p:nvSpPr>
        <p:spPr>
          <a:xfrm>
            <a:off x="8337502" y="3001467"/>
            <a:ext cx="1934889" cy="523220"/>
          </a:xfrm>
          <a:prstGeom prst="rect">
            <a:avLst/>
          </a:prstGeom>
          <a:noFill/>
          <a:ln>
            <a:noFill/>
          </a:ln>
        </p:spPr>
        <p:txBody>
          <a:bodyPr wrap="none" rtlCol="0">
            <a:spAutoFit/>
          </a:bodyPr>
          <a:lstStyle/>
          <a:p>
            <a:pPr algn="ctr"/>
            <a:r>
              <a:rPr lang="en-US" sz="2800" b="1" dirty="0" smtClean="0">
                <a:solidFill>
                  <a:schemeClr val="bg1"/>
                </a:solidFill>
              </a:rPr>
              <a:t>Networking</a:t>
            </a:r>
            <a:endParaRPr lang="en-US" sz="2800" b="1" dirty="0">
              <a:solidFill>
                <a:schemeClr val="bg1"/>
              </a:solidFill>
            </a:endParaRPr>
          </a:p>
        </p:txBody>
      </p:sp>
      <p:sp>
        <p:nvSpPr>
          <p:cNvPr id="27" name="TextBox 26"/>
          <p:cNvSpPr txBox="1"/>
          <p:nvPr/>
        </p:nvSpPr>
        <p:spPr>
          <a:xfrm>
            <a:off x="7209852" y="3694794"/>
            <a:ext cx="599844" cy="369332"/>
          </a:xfrm>
          <a:prstGeom prst="rect">
            <a:avLst/>
          </a:prstGeom>
          <a:noFill/>
          <a:ln>
            <a:noFill/>
          </a:ln>
        </p:spPr>
        <p:txBody>
          <a:bodyPr wrap="none" rtlCol="0">
            <a:spAutoFit/>
          </a:bodyPr>
          <a:lstStyle/>
          <a:p>
            <a:r>
              <a:rPr lang="en-US" dirty="0" err="1" smtClean="0"/>
              <a:t>veth</a:t>
            </a:r>
            <a:endParaRPr lang="en-US" dirty="0"/>
          </a:p>
        </p:txBody>
      </p:sp>
      <p:sp>
        <p:nvSpPr>
          <p:cNvPr id="28" name="TextBox 27"/>
          <p:cNvSpPr txBox="1"/>
          <p:nvPr/>
        </p:nvSpPr>
        <p:spPr>
          <a:xfrm>
            <a:off x="8907144" y="3694794"/>
            <a:ext cx="783933" cy="369332"/>
          </a:xfrm>
          <a:prstGeom prst="rect">
            <a:avLst/>
          </a:prstGeom>
          <a:noFill/>
          <a:ln>
            <a:noFill/>
          </a:ln>
        </p:spPr>
        <p:txBody>
          <a:bodyPr wrap="none" rtlCol="0">
            <a:spAutoFit/>
          </a:bodyPr>
          <a:lstStyle/>
          <a:p>
            <a:r>
              <a:rPr lang="en-US" smtClean="0"/>
              <a:t>bridge</a:t>
            </a:r>
            <a:endParaRPr lang="en-US" dirty="0"/>
          </a:p>
        </p:txBody>
      </p:sp>
      <p:sp>
        <p:nvSpPr>
          <p:cNvPr id="29" name="TextBox 28"/>
          <p:cNvSpPr txBox="1"/>
          <p:nvPr/>
        </p:nvSpPr>
        <p:spPr>
          <a:xfrm>
            <a:off x="10437485" y="3694794"/>
            <a:ext cx="923201" cy="369332"/>
          </a:xfrm>
          <a:prstGeom prst="rect">
            <a:avLst/>
          </a:prstGeom>
          <a:noFill/>
          <a:ln>
            <a:noFill/>
          </a:ln>
        </p:spPr>
        <p:txBody>
          <a:bodyPr wrap="none" rtlCol="0">
            <a:spAutoFit/>
          </a:bodyPr>
          <a:lstStyle/>
          <a:p>
            <a:r>
              <a:rPr lang="en-US" smtClean="0"/>
              <a:t>iptables</a:t>
            </a:r>
            <a:endParaRPr lang="en-US" dirty="0"/>
          </a:p>
        </p:txBody>
      </p:sp>
      <p:sp>
        <p:nvSpPr>
          <p:cNvPr id="34" name="Rounded Rectangle 33"/>
          <p:cNvSpPr/>
          <p:nvPr/>
        </p:nvSpPr>
        <p:spPr>
          <a:xfrm>
            <a:off x="2046198" y="3567898"/>
            <a:ext cx="103473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118425" y="3569341"/>
            <a:ext cx="103473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4198807" y="3567898"/>
            <a:ext cx="103473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5265717" y="3567898"/>
            <a:ext cx="103473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225813" y="3669799"/>
            <a:ext cx="503664" cy="369332"/>
          </a:xfrm>
          <a:prstGeom prst="rect">
            <a:avLst/>
          </a:prstGeom>
          <a:noFill/>
          <a:ln>
            <a:noFill/>
          </a:ln>
        </p:spPr>
        <p:txBody>
          <a:bodyPr wrap="none" rtlCol="0">
            <a:spAutoFit/>
          </a:bodyPr>
          <a:lstStyle/>
          <a:p>
            <a:r>
              <a:rPr lang="en-US" smtClean="0"/>
              <a:t>PID</a:t>
            </a:r>
            <a:endParaRPr lang="en-US" dirty="0"/>
          </a:p>
        </p:txBody>
      </p:sp>
      <p:sp>
        <p:nvSpPr>
          <p:cNvPr id="40" name="TextBox 39"/>
          <p:cNvSpPr txBox="1"/>
          <p:nvPr/>
        </p:nvSpPr>
        <p:spPr>
          <a:xfrm>
            <a:off x="2243997" y="3669799"/>
            <a:ext cx="643125" cy="369332"/>
          </a:xfrm>
          <a:prstGeom prst="rect">
            <a:avLst/>
          </a:prstGeom>
          <a:noFill/>
          <a:ln>
            <a:noFill/>
          </a:ln>
        </p:spPr>
        <p:txBody>
          <a:bodyPr wrap="none" rtlCol="0">
            <a:spAutoFit/>
          </a:bodyPr>
          <a:lstStyle/>
          <a:p>
            <a:r>
              <a:rPr lang="en-US" smtClean="0"/>
              <a:t>MNT</a:t>
            </a:r>
            <a:endParaRPr lang="en-US" dirty="0"/>
          </a:p>
        </p:txBody>
      </p:sp>
      <p:sp>
        <p:nvSpPr>
          <p:cNvPr id="41" name="TextBox 40"/>
          <p:cNvSpPr txBox="1"/>
          <p:nvPr/>
        </p:nvSpPr>
        <p:spPr>
          <a:xfrm>
            <a:off x="3394996" y="3669799"/>
            <a:ext cx="484428" cy="369332"/>
          </a:xfrm>
          <a:prstGeom prst="rect">
            <a:avLst/>
          </a:prstGeom>
          <a:noFill/>
          <a:ln>
            <a:noFill/>
          </a:ln>
        </p:spPr>
        <p:txBody>
          <a:bodyPr wrap="none" rtlCol="0">
            <a:spAutoFit/>
          </a:bodyPr>
          <a:lstStyle/>
          <a:p>
            <a:r>
              <a:rPr lang="en-US" smtClean="0"/>
              <a:t>IPC</a:t>
            </a:r>
            <a:endParaRPr lang="en-US" dirty="0"/>
          </a:p>
        </p:txBody>
      </p:sp>
      <p:sp>
        <p:nvSpPr>
          <p:cNvPr id="42" name="TextBox 41"/>
          <p:cNvSpPr txBox="1"/>
          <p:nvPr/>
        </p:nvSpPr>
        <p:spPr>
          <a:xfrm>
            <a:off x="4473959" y="3682875"/>
            <a:ext cx="549253" cy="369332"/>
          </a:xfrm>
          <a:prstGeom prst="rect">
            <a:avLst/>
          </a:prstGeom>
          <a:noFill/>
          <a:ln>
            <a:noFill/>
          </a:ln>
        </p:spPr>
        <p:txBody>
          <a:bodyPr wrap="none" rtlCol="0">
            <a:spAutoFit/>
          </a:bodyPr>
          <a:lstStyle/>
          <a:p>
            <a:pPr algn="ctr"/>
            <a:r>
              <a:rPr lang="en-US" dirty="0" smtClean="0"/>
              <a:t>UTS</a:t>
            </a:r>
            <a:endParaRPr lang="en-US" dirty="0"/>
          </a:p>
        </p:txBody>
      </p:sp>
      <p:sp>
        <p:nvSpPr>
          <p:cNvPr id="43" name="TextBox 42"/>
          <p:cNvSpPr txBox="1"/>
          <p:nvPr/>
        </p:nvSpPr>
        <p:spPr>
          <a:xfrm>
            <a:off x="5540869" y="3682875"/>
            <a:ext cx="558166" cy="369332"/>
          </a:xfrm>
          <a:prstGeom prst="rect">
            <a:avLst/>
          </a:prstGeom>
          <a:noFill/>
          <a:ln>
            <a:noFill/>
          </a:ln>
        </p:spPr>
        <p:txBody>
          <a:bodyPr wrap="none" rtlCol="0">
            <a:spAutoFit/>
          </a:bodyPr>
          <a:lstStyle/>
          <a:p>
            <a:r>
              <a:rPr lang="en-US" dirty="0" smtClean="0"/>
              <a:t>NET</a:t>
            </a:r>
            <a:endParaRPr lang="en-US" dirty="0"/>
          </a:p>
        </p:txBody>
      </p:sp>
      <p:sp>
        <p:nvSpPr>
          <p:cNvPr id="44" name="Rounded Rectangle 43"/>
          <p:cNvSpPr/>
          <p:nvPr/>
        </p:nvSpPr>
        <p:spPr>
          <a:xfrm>
            <a:off x="878519" y="4334266"/>
            <a:ext cx="5531248" cy="1295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p:cNvSpPr/>
          <p:nvPr/>
        </p:nvSpPr>
        <p:spPr>
          <a:xfrm>
            <a:off x="968487" y="4912875"/>
            <a:ext cx="129381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253572" y="4347652"/>
            <a:ext cx="1387624" cy="523220"/>
          </a:xfrm>
          <a:prstGeom prst="rect">
            <a:avLst/>
          </a:prstGeom>
          <a:noFill/>
          <a:ln>
            <a:noFill/>
          </a:ln>
        </p:spPr>
        <p:txBody>
          <a:bodyPr wrap="none" rtlCol="0">
            <a:spAutoFit/>
          </a:bodyPr>
          <a:lstStyle/>
          <a:p>
            <a:pPr algn="ctr"/>
            <a:r>
              <a:rPr lang="en-US" sz="2800" b="1" dirty="0" err="1" smtClean="0">
                <a:solidFill>
                  <a:schemeClr val="bg1"/>
                </a:solidFill>
              </a:rPr>
              <a:t>Cgroups</a:t>
            </a:r>
            <a:endParaRPr lang="en-US" sz="2800" b="1" dirty="0">
              <a:solidFill>
                <a:schemeClr val="bg1"/>
              </a:solidFill>
            </a:endParaRPr>
          </a:p>
        </p:txBody>
      </p:sp>
      <p:sp>
        <p:nvSpPr>
          <p:cNvPr id="49" name="TextBox 48"/>
          <p:cNvSpPr txBox="1"/>
          <p:nvPr/>
        </p:nvSpPr>
        <p:spPr>
          <a:xfrm>
            <a:off x="1348178" y="5033843"/>
            <a:ext cx="526106" cy="369332"/>
          </a:xfrm>
          <a:prstGeom prst="rect">
            <a:avLst/>
          </a:prstGeom>
          <a:noFill/>
          <a:ln>
            <a:noFill/>
          </a:ln>
        </p:spPr>
        <p:txBody>
          <a:bodyPr wrap="none" rtlCol="0">
            <a:spAutoFit/>
          </a:bodyPr>
          <a:lstStyle/>
          <a:p>
            <a:r>
              <a:rPr lang="en-US" dirty="0" err="1" smtClean="0"/>
              <a:t>cpu</a:t>
            </a:r>
            <a:endParaRPr lang="en-US" dirty="0"/>
          </a:p>
        </p:txBody>
      </p:sp>
      <p:sp>
        <p:nvSpPr>
          <p:cNvPr id="52" name="Rounded Rectangle 51"/>
          <p:cNvSpPr/>
          <p:nvPr/>
        </p:nvSpPr>
        <p:spPr>
          <a:xfrm>
            <a:off x="6441386" y="4332457"/>
            <a:ext cx="5325944" cy="1295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52"/>
          <p:cNvSpPr/>
          <p:nvPr/>
        </p:nvSpPr>
        <p:spPr>
          <a:xfrm>
            <a:off x="6651818" y="4925729"/>
            <a:ext cx="1676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8631430" y="4925729"/>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a:off x="10231630" y="4925729"/>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6" name="TextBox 55"/>
          <p:cNvSpPr txBox="1"/>
          <p:nvPr/>
        </p:nvSpPr>
        <p:spPr>
          <a:xfrm>
            <a:off x="8590129" y="4345843"/>
            <a:ext cx="1390125" cy="523220"/>
          </a:xfrm>
          <a:prstGeom prst="rect">
            <a:avLst/>
          </a:prstGeom>
          <a:noFill/>
          <a:ln>
            <a:noFill/>
          </a:ln>
        </p:spPr>
        <p:txBody>
          <a:bodyPr wrap="none" rtlCol="0">
            <a:spAutoFit/>
          </a:bodyPr>
          <a:lstStyle/>
          <a:p>
            <a:pPr algn="ctr"/>
            <a:r>
              <a:rPr lang="en-US" sz="2800" b="1" dirty="0" smtClean="0">
                <a:solidFill>
                  <a:schemeClr val="bg1"/>
                </a:solidFill>
              </a:rPr>
              <a:t>Security</a:t>
            </a:r>
            <a:endParaRPr lang="en-US" sz="2800" b="1" dirty="0">
              <a:solidFill>
                <a:schemeClr val="bg1"/>
              </a:solidFill>
            </a:endParaRPr>
          </a:p>
        </p:txBody>
      </p:sp>
      <p:sp>
        <p:nvSpPr>
          <p:cNvPr id="57" name="TextBox 56"/>
          <p:cNvSpPr txBox="1"/>
          <p:nvPr/>
        </p:nvSpPr>
        <p:spPr>
          <a:xfrm>
            <a:off x="6933617" y="5039170"/>
            <a:ext cx="1112805" cy="369332"/>
          </a:xfrm>
          <a:prstGeom prst="rect">
            <a:avLst/>
          </a:prstGeom>
          <a:noFill/>
          <a:ln>
            <a:noFill/>
          </a:ln>
        </p:spPr>
        <p:txBody>
          <a:bodyPr wrap="none" rtlCol="0">
            <a:spAutoFit/>
          </a:bodyPr>
          <a:lstStyle/>
          <a:p>
            <a:pPr algn="ctr"/>
            <a:r>
              <a:rPr lang="en-US" dirty="0" smtClean="0"/>
              <a:t>Capability</a:t>
            </a:r>
            <a:endParaRPr lang="en-US" dirty="0"/>
          </a:p>
        </p:txBody>
      </p:sp>
      <p:sp>
        <p:nvSpPr>
          <p:cNvPr id="58" name="TextBox 57"/>
          <p:cNvSpPr txBox="1"/>
          <p:nvPr/>
        </p:nvSpPr>
        <p:spPr>
          <a:xfrm>
            <a:off x="8831155" y="5039170"/>
            <a:ext cx="896400" cy="369332"/>
          </a:xfrm>
          <a:prstGeom prst="rect">
            <a:avLst/>
          </a:prstGeom>
          <a:noFill/>
          <a:ln>
            <a:noFill/>
          </a:ln>
        </p:spPr>
        <p:txBody>
          <a:bodyPr wrap="none" rtlCol="0">
            <a:spAutoFit/>
          </a:bodyPr>
          <a:lstStyle/>
          <a:p>
            <a:pPr algn="ctr"/>
            <a:r>
              <a:rPr lang="en-US" dirty="0" err="1" smtClean="0"/>
              <a:t>SELinux</a:t>
            </a:r>
            <a:endParaRPr lang="en-US" dirty="0"/>
          </a:p>
        </p:txBody>
      </p:sp>
      <p:sp>
        <p:nvSpPr>
          <p:cNvPr id="59" name="TextBox 58"/>
          <p:cNvSpPr txBox="1"/>
          <p:nvPr/>
        </p:nvSpPr>
        <p:spPr>
          <a:xfrm>
            <a:off x="10373550" y="5039170"/>
            <a:ext cx="1011560" cy="369332"/>
          </a:xfrm>
          <a:prstGeom prst="rect">
            <a:avLst/>
          </a:prstGeom>
          <a:noFill/>
          <a:ln>
            <a:noFill/>
          </a:ln>
        </p:spPr>
        <p:txBody>
          <a:bodyPr wrap="none" rtlCol="0">
            <a:spAutoFit/>
          </a:bodyPr>
          <a:lstStyle/>
          <a:p>
            <a:pPr algn="ctr"/>
            <a:r>
              <a:rPr lang="en-US" dirty="0" err="1" smtClean="0"/>
              <a:t>seccomp</a:t>
            </a:r>
            <a:endParaRPr lang="en-US" dirty="0"/>
          </a:p>
        </p:txBody>
      </p:sp>
      <p:sp>
        <p:nvSpPr>
          <p:cNvPr id="60" name="Rounded Rectangle 59"/>
          <p:cNvSpPr/>
          <p:nvPr/>
        </p:nvSpPr>
        <p:spPr>
          <a:xfrm>
            <a:off x="2325733" y="4920402"/>
            <a:ext cx="129381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2570402" y="5026316"/>
            <a:ext cx="807080" cy="369332"/>
          </a:xfrm>
          <a:prstGeom prst="rect">
            <a:avLst/>
          </a:prstGeom>
          <a:noFill/>
          <a:ln>
            <a:noFill/>
          </a:ln>
        </p:spPr>
        <p:txBody>
          <a:bodyPr wrap="none" rtlCol="0">
            <a:spAutoFit/>
          </a:bodyPr>
          <a:lstStyle/>
          <a:p>
            <a:r>
              <a:rPr lang="en-US" dirty="0" err="1" smtClean="0"/>
              <a:t>cpuset</a:t>
            </a:r>
            <a:endParaRPr lang="en-US" dirty="0"/>
          </a:p>
        </p:txBody>
      </p:sp>
      <p:sp>
        <p:nvSpPr>
          <p:cNvPr id="62" name="Rounded Rectangle 61"/>
          <p:cNvSpPr/>
          <p:nvPr/>
        </p:nvSpPr>
        <p:spPr>
          <a:xfrm>
            <a:off x="3659314" y="4905110"/>
            <a:ext cx="129381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3818297" y="5018551"/>
            <a:ext cx="975845" cy="369332"/>
          </a:xfrm>
          <a:prstGeom prst="rect">
            <a:avLst/>
          </a:prstGeom>
          <a:noFill/>
          <a:ln>
            <a:noFill/>
          </a:ln>
        </p:spPr>
        <p:txBody>
          <a:bodyPr wrap="none" rtlCol="0">
            <a:spAutoFit/>
          </a:bodyPr>
          <a:lstStyle/>
          <a:p>
            <a:r>
              <a:rPr lang="en-US" dirty="0" smtClean="0"/>
              <a:t>memory</a:t>
            </a:r>
            <a:endParaRPr lang="en-US" dirty="0"/>
          </a:p>
        </p:txBody>
      </p:sp>
      <p:sp>
        <p:nvSpPr>
          <p:cNvPr id="64" name="Rounded Rectangle 63"/>
          <p:cNvSpPr/>
          <p:nvPr/>
        </p:nvSpPr>
        <p:spPr>
          <a:xfrm>
            <a:off x="5011952" y="4893238"/>
            <a:ext cx="129381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263204" y="5033843"/>
            <a:ext cx="791307" cy="369332"/>
          </a:xfrm>
          <a:prstGeom prst="rect">
            <a:avLst/>
          </a:prstGeom>
          <a:noFill/>
          <a:ln>
            <a:noFill/>
          </a:ln>
        </p:spPr>
        <p:txBody>
          <a:bodyPr wrap="none" rtlCol="0">
            <a:spAutoFit/>
          </a:bodyPr>
          <a:lstStyle/>
          <a:p>
            <a:r>
              <a:rPr lang="en-US" dirty="0" smtClean="0"/>
              <a:t>device</a:t>
            </a:r>
            <a:endParaRPr lang="en-US" dirty="0"/>
          </a:p>
        </p:txBody>
      </p:sp>
      <p:sp>
        <p:nvSpPr>
          <p:cNvPr id="67" name="Rounded Rectangle 66"/>
          <p:cNvSpPr/>
          <p:nvPr/>
        </p:nvSpPr>
        <p:spPr>
          <a:xfrm>
            <a:off x="685800" y="1371600"/>
            <a:ext cx="11277600" cy="4628147"/>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8763000" y="1066800"/>
            <a:ext cx="2018438" cy="523220"/>
          </a:xfrm>
          <a:prstGeom prst="rect">
            <a:avLst/>
          </a:prstGeom>
          <a:solidFill>
            <a:schemeClr val="bg1"/>
          </a:solidFill>
        </p:spPr>
        <p:txBody>
          <a:bodyPr wrap="none" rtlCol="0">
            <a:spAutoFit/>
          </a:bodyPr>
          <a:lstStyle/>
          <a:p>
            <a:r>
              <a:rPr lang="en-US" sz="2800" b="1" dirty="0" smtClean="0">
                <a:latin typeface="+mn-lt"/>
                <a:ea typeface="Courier New" charset="0"/>
                <a:cs typeface="Courier New" charset="0"/>
              </a:rPr>
              <a:t>Linux Kernel</a:t>
            </a:r>
            <a:endParaRPr lang="en-US" sz="2800" b="1" dirty="0">
              <a:latin typeface="+mn-lt"/>
              <a:ea typeface="Courier New" charset="0"/>
              <a:cs typeface="Courier New" charset="0"/>
            </a:endParaRPr>
          </a:p>
        </p:txBody>
      </p:sp>
      <p:pic>
        <p:nvPicPr>
          <p:cNvPr id="69" name="Picture 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18" y="1034088"/>
            <a:ext cx="2646134" cy="2646134"/>
          </a:xfrm>
          <a:prstGeom prst="rect">
            <a:avLst/>
          </a:prstGeom>
        </p:spPr>
      </p:pic>
    </p:spTree>
    <p:extLst>
      <p:ext uri="{BB962C8B-B14F-4D97-AF65-F5344CB8AC3E}">
        <p14:creationId xmlns:p14="http://schemas.microsoft.com/office/powerpoint/2010/main" val="163453079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t>
            </a:r>
            <a:r>
              <a:rPr lang="en-US" dirty="0" smtClean="0"/>
              <a:t>This </a:t>
            </a:r>
            <a:r>
              <a:rPr lang="en-US" dirty="0"/>
              <a:t>Docker </a:t>
            </a:r>
            <a:r>
              <a:rPr lang="en-US" dirty="0" smtClean="0"/>
              <a:t>Thing?</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 </a:t>
            </a:r>
            <a:r>
              <a:rPr lang="en-US" sz="2400" dirty="0"/>
              <a:t>company?</a:t>
            </a:r>
          </a:p>
          <a:p>
            <a:pPr>
              <a:buFont typeface="Wingdings" charset="2"/>
              <a:buChar char="q"/>
            </a:pPr>
            <a:r>
              <a:rPr lang="en-US" sz="2400" dirty="0" smtClean="0"/>
              <a:t> A </a:t>
            </a:r>
            <a:r>
              <a:rPr lang="en-US" sz="2400" dirty="0"/>
              <a:t>format?</a:t>
            </a:r>
          </a:p>
          <a:p>
            <a:pPr>
              <a:buFont typeface="Wingdings" charset="2"/>
              <a:buChar char="q"/>
            </a:pPr>
            <a:r>
              <a:rPr lang="en-US" sz="2400" dirty="0" smtClean="0"/>
              <a:t> An </a:t>
            </a:r>
            <a:r>
              <a:rPr lang="en-US" sz="2400" dirty="0"/>
              <a:t>API</a:t>
            </a:r>
            <a:r>
              <a:rPr lang="en-US" sz="2400" dirty="0" smtClean="0"/>
              <a:t>?</a:t>
            </a:r>
          </a:p>
          <a:p>
            <a:pPr>
              <a:buFont typeface="Wingdings" charset="2"/>
              <a:buChar char="q"/>
            </a:pPr>
            <a:r>
              <a:rPr lang="en-US" sz="2400" dirty="0"/>
              <a:t> </a:t>
            </a:r>
            <a:r>
              <a:rPr lang="en-US" sz="2400" dirty="0" smtClean="0"/>
              <a:t>Framework?</a:t>
            </a:r>
          </a:p>
          <a:p>
            <a:pPr>
              <a:buFont typeface="Wingdings" charset="2"/>
              <a:buChar char="q"/>
            </a:pPr>
            <a:r>
              <a:rPr lang="en-US" sz="2400" dirty="0"/>
              <a:t> </a:t>
            </a:r>
            <a:r>
              <a:rPr lang="en-US" sz="2400" dirty="0" smtClean="0"/>
              <a:t>Or, maybe something in the Cloud</a:t>
            </a:r>
            <a:r>
              <a:rPr lang="en-US" sz="2400" dirty="0"/>
              <a:t>!</a:t>
            </a:r>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76F9426E-09AA-42B6-BF36-330323CD662F}" type="slidenum">
              <a:rPr lang="en-US" altLang="en-US" smtClean="0"/>
              <a:pPr/>
              <a:t>3</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240" y="1944794"/>
            <a:ext cx="4381500" cy="3905250"/>
          </a:xfrm>
          <a:prstGeom prst="rect">
            <a:avLst/>
          </a:prstGeom>
        </p:spPr>
      </p:pic>
    </p:spTree>
    <p:extLst>
      <p:ext uri="{BB962C8B-B14F-4D97-AF65-F5344CB8AC3E}">
        <p14:creationId xmlns:p14="http://schemas.microsoft.com/office/powerpoint/2010/main" val="773573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this I</a:t>
            </a:r>
            <a:r>
              <a:rPr lang="en-US" dirty="0" smtClean="0"/>
              <a:t>mportant?</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Think about image formatting vs. </a:t>
            </a:r>
            <a:r>
              <a:rPr lang="en-US" sz="2400" dirty="0"/>
              <a:t>golden </a:t>
            </a:r>
            <a:r>
              <a:rPr lang="en-US" sz="2400" dirty="0" smtClean="0"/>
              <a:t>imaging </a:t>
            </a:r>
            <a:endParaRPr lang="en-US" sz="2400" dirty="0"/>
          </a:p>
          <a:p>
            <a:pPr>
              <a:buFont typeface="Wingdings" charset="2"/>
              <a:buChar char="q"/>
            </a:pPr>
            <a:r>
              <a:rPr lang="en-US" sz="2400" dirty="0" smtClean="0"/>
              <a:t> What about when using API calls?</a:t>
            </a:r>
            <a:endParaRPr lang="en-US" sz="2400" dirty="0"/>
          </a:p>
          <a:p>
            <a:pPr>
              <a:buFont typeface="Wingdings" charset="2"/>
              <a:buChar char="q"/>
            </a:pPr>
            <a:r>
              <a:rPr lang="en-US" sz="2400" dirty="0" smtClean="0"/>
              <a:t> Or, packaging...</a:t>
            </a:r>
            <a:endParaRPr lang="en-US" sz="2400" dirty="0"/>
          </a:p>
          <a:p>
            <a:pPr>
              <a:buFont typeface="Wingdings" charset="2"/>
              <a:buChar char="q"/>
            </a:pPr>
            <a:r>
              <a:rPr lang="en-US" sz="2400" dirty="0" smtClean="0"/>
              <a:t> Structural separation </a:t>
            </a:r>
            <a:r>
              <a:rPr lang="en-US" sz="2400" dirty="0"/>
              <a:t>of concerns (</a:t>
            </a:r>
            <a:r>
              <a:rPr lang="en-US" sz="2400" dirty="0" err="1"/>
              <a:t>Devs</a:t>
            </a:r>
            <a:r>
              <a:rPr lang="en-US" sz="2400" dirty="0"/>
              <a:t>/Ops)</a:t>
            </a:r>
          </a:p>
          <a:p>
            <a:pPr>
              <a:buFont typeface="Wingdings" charset="2"/>
              <a:buChar char="q"/>
            </a:pPr>
            <a:r>
              <a:rPr lang="en-US" sz="2400" dirty="0" smtClean="0"/>
              <a:t> Density and infrastructure </a:t>
            </a:r>
            <a:r>
              <a:rPr lang="en-US" sz="2400" dirty="0"/>
              <a:t>utilization</a:t>
            </a: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5" name="5-Point Star 4"/>
          <p:cNvSpPr/>
          <p:nvPr/>
        </p:nvSpPr>
        <p:spPr>
          <a:xfrm>
            <a:off x="3200400" y="991447"/>
            <a:ext cx="5791200" cy="495299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Bhavuk</a:t>
            </a:r>
            <a:r>
              <a:rPr lang="en-US" dirty="0" smtClean="0"/>
              <a:t>, is this slide helpful? Delete?</a:t>
            </a:r>
            <a:endParaRPr lang="en-US" dirty="0"/>
          </a:p>
        </p:txBody>
      </p:sp>
    </p:spTree>
    <p:extLst>
      <p:ext uri="{BB962C8B-B14F-4D97-AF65-F5344CB8AC3E}">
        <p14:creationId xmlns:p14="http://schemas.microsoft.com/office/powerpoint/2010/main" val="94825914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can I use Docker for?</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solidFill>
                  <a:schemeClr val="tx1"/>
                </a:solidFill>
              </a:rPr>
              <a:t>Fast</a:t>
            </a:r>
            <a:r>
              <a:rPr lang="en-US" sz="2400" b="1" dirty="0">
                <a:solidFill>
                  <a:schemeClr val="tx1"/>
                </a:solidFill>
              </a:rPr>
              <a:t>, consistent delivery of your </a:t>
            </a:r>
            <a:r>
              <a:rPr lang="en-US" sz="2400" b="1" dirty="0" smtClean="0">
                <a:solidFill>
                  <a:schemeClr val="tx1"/>
                </a:solidFill>
              </a:rPr>
              <a:t>applications</a:t>
            </a:r>
          </a:p>
          <a:p>
            <a:pPr>
              <a:buFont typeface="Wingdings" charset="2"/>
              <a:buChar char="q"/>
            </a:pPr>
            <a:r>
              <a:rPr lang="en-US" sz="2400" dirty="0">
                <a:solidFill>
                  <a:schemeClr val="tx1"/>
                </a:solidFill>
              </a:rPr>
              <a:t> Docker streamlines the development lifecycle by allowing developers to work in standardized environments using local containers which provide your applications and </a:t>
            </a:r>
            <a:r>
              <a:rPr lang="en-US" sz="2400" dirty="0" smtClean="0">
                <a:solidFill>
                  <a:schemeClr val="tx1"/>
                </a:solidFill>
              </a:rPr>
              <a:t>services</a:t>
            </a:r>
          </a:p>
          <a:p>
            <a:pPr>
              <a:buFont typeface="Wingdings" charset="2"/>
              <a:buChar char="q"/>
            </a:pPr>
            <a:r>
              <a:rPr lang="en-US" sz="2400" dirty="0">
                <a:solidFill>
                  <a:schemeClr val="tx1"/>
                </a:solidFill>
              </a:rPr>
              <a:t> Containers are great for continuous integration and continuous delivery (CI/CD) </a:t>
            </a:r>
            <a:r>
              <a:rPr lang="en-US" sz="2400" dirty="0" smtClean="0">
                <a:solidFill>
                  <a:schemeClr val="tx1"/>
                </a:solidFill>
              </a:rPr>
              <a:t>workflows</a:t>
            </a:r>
          </a:p>
          <a:p>
            <a:pPr marL="0" indent="0">
              <a:buNone/>
            </a:pPr>
            <a:r>
              <a:rPr lang="en-US" sz="2400" b="1" dirty="0">
                <a:solidFill>
                  <a:schemeClr val="tx1"/>
                </a:solidFill>
              </a:rPr>
              <a:t>Responsive deployment and scaling</a:t>
            </a:r>
            <a:endParaRPr lang="en-US" sz="2400" dirty="0">
              <a:solidFill>
                <a:schemeClr val="tx1"/>
              </a:solidFill>
            </a:endParaRPr>
          </a:p>
          <a:p>
            <a:pPr>
              <a:buFont typeface="Wingdings" charset="2"/>
              <a:buChar char="q"/>
            </a:pPr>
            <a:r>
              <a:rPr lang="en-US" sz="2400" dirty="0" smtClean="0">
                <a:solidFill>
                  <a:schemeClr val="tx1"/>
                </a:solidFill>
              </a:rPr>
              <a:t> </a:t>
            </a:r>
            <a:r>
              <a:rPr lang="en-US" sz="2400" dirty="0">
                <a:solidFill>
                  <a:schemeClr val="tx1"/>
                </a:solidFill>
              </a:rPr>
              <a:t>Docker’s container-based platform allows for highly portable workloads</a:t>
            </a:r>
            <a:r>
              <a:rPr lang="en-US" sz="2400" dirty="0" smtClean="0">
                <a:solidFill>
                  <a:schemeClr val="tx1"/>
                </a:solidFill>
              </a:rPr>
              <a:t> </a:t>
            </a:r>
          </a:p>
          <a:p>
            <a:pPr>
              <a:buFont typeface="Wingdings" charset="2"/>
              <a:buChar char="q"/>
            </a:pPr>
            <a:r>
              <a:rPr lang="en-US" sz="2400" dirty="0">
                <a:solidFill>
                  <a:schemeClr val="tx1"/>
                </a:solidFill>
              </a:rPr>
              <a:t> Docker containers can run on a developer’s local laptop, on physical or virtual machines in a data center, on cloud providers, or in a mixture of environments</a:t>
            </a:r>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47517478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can I use Docker for?</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solidFill>
                  <a:schemeClr val="tx1"/>
                </a:solidFill>
              </a:rPr>
              <a:t>Running more workloads on the same hardware</a:t>
            </a:r>
          </a:p>
          <a:p>
            <a:pPr>
              <a:buFont typeface="Wingdings" charset="2"/>
              <a:buChar char="q"/>
            </a:pPr>
            <a:r>
              <a:rPr lang="en-US" sz="2400" dirty="0" smtClean="0">
                <a:solidFill>
                  <a:schemeClr val="tx1"/>
                </a:solidFill>
              </a:rPr>
              <a:t> Docker </a:t>
            </a:r>
            <a:r>
              <a:rPr lang="en-US" sz="2400" dirty="0">
                <a:solidFill>
                  <a:schemeClr val="tx1"/>
                </a:solidFill>
              </a:rPr>
              <a:t>is lightweight and </a:t>
            </a:r>
            <a:r>
              <a:rPr lang="en-US" sz="2400" dirty="0" smtClean="0">
                <a:solidFill>
                  <a:schemeClr val="tx1"/>
                </a:solidFill>
              </a:rPr>
              <a:t>fast </a:t>
            </a:r>
          </a:p>
          <a:p>
            <a:pPr>
              <a:buFont typeface="Wingdings" charset="2"/>
              <a:buChar char="q"/>
            </a:pPr>
            <a:r>
              <a:rPr lang="en-US" sz="2400" dirty="0">
                <a:solidFill>
                  <a:schemeClr val="tx1"/>
                </a:solidFill>
              </a:rPr>
              <a:t> </a:t>
            </a:r>
            <a:r>
              <a:rPr lang="en-US" sz="2400" dirty="0" smtClean="0">
                <a:solidFill>
                  <a:schemeClr val="tx1"/>
                </a:solidFill>
              </a:rPr>
              <a:t>It </a:t>
            </a:r>
            <a:r>
              <a:rPr lang="en-US" sz="2400" dirty="0">
                <a:solidFill>
                  <a:schemeClr val="tx1"/>
                </a:solidFill>
              </a:rPr>
              <a:t>provides a viable, cost-effective alternative to hypervisor-based virtual machines, so you can use more of your compute capacity to achieve your business </a:t>
            </a:r>
            <a:r>
              <a:rPr lang="en-US" sz="2400" dirty="0" smtClean="0">
                <a:solidFill>
                  <a:schemeClr val="tx1"/>
                </a:solidFill>
              </a:rPr>
              <a:t>goals</a:t>
            </a:r>
          </a:p>
          <a:p>
            <a:pPr>
              <a:buFont typeface="Wingdings" charset="2"/>
              <a:buChar char="q"/>
            </a:pPr>
            <a:r>
              <a:rPr lang="en-US" sz="2400" dirty="0">
                <a:solidFill>
                  <a:schemeClr val="tx1"/>
                </a:solidFill>
              </a:rPr>
              <a:t> </a:t>
            </a:r>
            <a:r>
              <a:rPr lang="en-US" sz="2400" dirty="0" smtClean="0">
                <a:solidFill>
                  <a:schemeClr val="tx1"/>
                </a:solidFill>
              </a:rPr>
              <a:t>Docker </a:t>
            </a:r>
            <a:r>
              <a:rPr lang="en-US" sz="2400" dirty="0">
                <a:solidFill>
                  <a:schemeClr val="tx1"/>
                </a:solidFill>
              </a:rPr>
              <a:t>is perfect for high density environments and for small and medium deployments where you need to do more with fewer </a:t>
            </a:r>
            <a:r>
              <a:rPr lang="en-US" sz="2400" dirty="0" smtClean="0">
                <a:solidFill>
                  <a:schemeClr val="tx1"/>
                </a:solidFill>
              </a:rPr>
              <a:t>resources</a:t>
            </a:r>
            <a:endParaRPr lang="en-US" sz="2400" dirty="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32939586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lvl1pPr defTabSz="813816">
              <a:defRPr sz="3559" spc="-89"/>
            </a:lvl1pPr>
          </a:lstStyle>
          <a:p>
            <a:r>
              <a:t>Basic Terms To Know</a:t>
            </a:r>
          </a:p>
        </p:txBody>
      </p:sp>
      <p:sp>
        <p:nvSpPr>
          <p:cNvPr id="163" name="Shape 163"/>
          <p:cNvSpPr>
            <a:spLocks noGrp="1"/>
          </p:cNvSpPr>
          <p:nvPr>
            <p:ph type="body" idx="1"/>
          </p:nvPr>
        </p:nvSpPr>
        <p:spPr>
          <a:xfrm>
            <a:off x="1097280" y="1182689"/>
            <a:ext cx="10058399" cy="5029199"/>
          </a:xfrm>
          <a:prstGeom prst="rect">
            <a:avLst/>
          </a:prstGeom>
        </p:spPr>
        <p:txBody>
          <a:bodyPr>
            <a:normAutofit/>
          </a:bodyPr>
          <a:lstStyle/>
          <a:p>
            <a:pPr>
              <a:buFont typeface="Wingdings"/>
              <a:buChar char="❑"/>
              <a:defRPr sz="2800"/>
            </a:pPr>
            <a:r>
              <a:rPr sz="2400" dirty="0"/>
              <a:t> </a:t>
            </a:r>
            <a:r>
              <a:rPr sz="2400" b="1" dirty="0"/>
              <a:t>Container</a:t>
            </a:r>
            <a:r>
              <a:rPr sz="2400" dirty="0"/>
              <a:t> - a live running instance of a Docker image</a:t>
            </a:r>
          </a:p>
          <a:p>
            <a:pPr>
              <a:buFont typeface="Wingdings"/>
              <a:buChar char="❑"/>
              <a:defRPr sz="2800"/>
            </a:pPr>
            <a:r>
              <a:rPr sz="2400" dirty="0"/>
              <a:t> </a:t>
            </a:r>
            <a:r>
              <a:rPr sz="2400" b="1" dirty="0"/>
              <a:t>Image</a:t>
            </a:r>
            <a:r>
              <a:rPr sz="2400" dirty="0"/>
              <a:t> - a saved state of a container </a:t>
            </a:r>
          </a:p>
          <a:p>
            <a:pPr>
              <a:buFont typeface="Wingdings"/>
              <a:buChar char="❑"/>
              <a:defRPr sz="2800"/>
            </a:pPr>
            <a:r>
              <a:rPr sz="2400" dirty="0"/>
              <a:t> </a:t>
            </a:r>
            <a:r>
              <a:rPr sz="2400" b="1" dirty="0"/>
              <a:t>Docker Hub</a:t>
            </a:r>
            <a:r>
              <a:rPr sz="2400" dirty="0"/>
              <a:t> - like Github, it is where you will ‘push’ and ‘pull’ images from</a:t>
            </a:r>
          </a:p>
          <a:p>
            <a:pPr>
              <a:buFont typeface="Wingdings"/>
              <a:buChar char="❑"/>
              <a:defRPr sz="2800"/>
            </a:pPr>
            <a:r>
              <a:rPr sz="2400" dirty="0"/>
              <a:t> </a:t>
            </a:r>
            <a:r>
              <a:rPr sz="2400" b="1" dirty="0"/>
              <a:t>Tag</a:t>
            </a:r>
            <a:r>
              <a:rPr sz="2400" dirty="0"/>
              <a:t> - a kind of label or version control pinned to an image to distinguish from other images on host and hub</a:t>
            </a:r>
          </a:p>
          <a:p>
            <a:pPr>
              <a:buFont typeface="Wingdings"/>
              <a:buChar char="❑"/>
              <a:defRPr sz="2800"/>
            </a:pPr>
            <a:r>
              <a:rPr sz="2400" dirty="0"/>
              <a:t> </a:t>
            </a:r>
            <a:r>
              <a:rPr sz="2400" b="1" dirty="0"/>
              <a:t>Dockerfile</a:t>
            </a:r>
            <a:r>
              <a:rPr sz="2400" dirty="0"/>
              <a:t> - compiled code used to build a image from specifications </a:t>
            </a:r>
          </a:p>
        </p:txBody>
      </p:sp>
      <p:sp>
        <p:nvSpPr>
          <p:cNvPr id="4"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3283052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Containers in Software Delivery Pipeline</a:t>
            </a:r>
            <a:endParaRPr lang="en-US"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4170474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Containers in Software Delivery Pipeline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What is Continuous Integration (CI)?</a:t>
            </a:r>
          </a:p>
          <a:p>
            <a:pPr>
              <a:buFont typeface="Wingdings" charset="2"/>
              <a:buChar char="q"/>
            </a:pPr>
            <a:r>
              <a:rPr lang="en-US" sz="2400" dirty="0"/>
              <a:t> </a:t>
            </a:r>
            <a:r>
              <a:rPr lang="en-US" sz="2400" dirty="0" smtClean="0"/>
              <a:t>What </a:t>
            </a:r>
            <a:r>
              <a:rPr lang="en-US" sz="2400" dirty="0"/>
              <a:t>is Continuous </a:t>
            </a:r>
            <a:r>
              <a:rPr lang="en-US" sz="2400" dirty="0" smtClean="0"/>
              <a:t>Delivery (CD)?</a:t>
            </a:r>
          </a:p>
          <a:p>
            <a:pPr>
              <a:buFont typeface="Wingdings" charset="2"/>
              <a:buChar char="q"/>
            </a:pPr>
            <a:r>
              <a:rPr lang="en-US" sz="2400" dirty="0" smtClean="0"/>
              <a:t> </a:t>
            </a:r>
            <a:endParaRPr lang="en-US" sz="2400" dirty="0"/>
          </a:p>
          <a:p>
            <a:pPr>
              <a:buFont typeface="Wingdings" charset="2"/>
              <a:buChar char="q"/>
            </a:pPr>
            <a:endParaRPr lang="en-US" sz="2400" dirty="0" smtClean="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25660311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a:t>
            </a:r>
            <a:r>
              <a:rPr lang="en-US" dirty="0" smtClean="0"/>
              <a:t>Workflow</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Work </a:t>
            </a:r>
            <a:r>
              <a:rPr lang="en-US" sz="2400" dirty="0"/>
              <a:t>from </a:t>
            </a:r>
            <a:r>
              <a:rPr lang="en-US" sz="2400" b="1" dirty="0"/>
              <a:t>V</a:t>
            </a:r>
            <a:r>
              <a:rPr lang="en-US" sz="2400" b="1" dirty="0" smtClean="0"/>
              <a:t>agrant </a:t>
            </a:r>
            <a:r>
              <a:rPr lang="en-US" sz="2400" dirty="0"/>
              <a:t>image</a:t>
            </a:r>
          </a:p>
          <a:p>
            <a:pPr>
              <a:buFont typeface="Wingdings" charset="2"/>
              <a:buChar char="q"/>
            </a:pPr>
            <a:r>
              <a:rPr lang="en-US" sz="2400" dirty="0" smtClean="0"/>
              <a:t> Can </a:t>
            </a:r>
            <a:r>
              <a:rPr lang="en-US" sz="2400" dirty="0"/>
              <a:t>trash and reboot it any time</a:t>
            </a:r>
          </a:p>
          <a:p>
            <a:pPr>
              <a:buFont typeface="Wingdings" charset="2"/>
              <a:buChar char="q"/>
            </a:pPr>
            <a:r>
              <a:rPr lang="en-US" sz="2400" b="1" dirty="0" smtClean="0"/>
              <a:t> Locally</a:t>
            </a:r>
            <a:r>
              <a:rPr lang="en-US" sz="2400" dirty="0"/>
              <a:t> running D</a:t>
            </a:r>
            <a:r>
              <a:rPr lang="en-US" sz="2400" dirty="0" smtClean="0"/>
              <a:t>ocker </a:t>
            </a:r>
            <a:r>
              <a:rPr lang="en-US" sz="2400" dirty="0"/>
              <a:t>client</a:t>
            </a:r>
          </a:p>
          <a:p>
            <a:pPr>
              <a:buFont typeface="Wingdings" charset="2"/>
              <a:buChar char="q"/>
            </a:pPr>
            <a:r>
              <a:rPr lang="en-US" sz="2400" dirty="0" smtClean="0"/>
              <a:t> Source </a:t>
            </a:r>
            <a:r>
              <a:rPr lang="en-US" sz="2400" dirty="0"/>
              <a:t>code in developer IDE</a:t>
            </a:r>
          </a:p>
          <a:p>
            <a:pPr>
              <a:buFont typeface="Wingdings" charset="2"/>
              <a:buChar char="q"/>
            </a:pPr>
            <a:r>
              <a:rPr lang="en-US" sz="2400" dirty="0" smtClean="0"/>
              <a:t> When </a:t>
            </a:r>
            <a:r>
              <a:rPr lang="en-US" sz="2400" dirty="0"/>
              <a:t>ready, use tooling to </a:t>
            </a:r>
            <a:r>
              <a:rPr lang="en-US" sz="2400" b="1" dirty="0"/>
              <a:t>generate </a:t>
            </a:r>
            <a:r>
              <a:rPr lang="en-US" sz="2400" dirty="0"/>
              <a:t>D</a:t>
            </a:r>
            <a:r>
              <a:rPr lang="en-US" sz="2400" dirty="0" smtClean="0"/>
              <a:t>ocker image, or </a:t>
            </a:r>
            <a:r>
              <a:rPr lang="en-US" sz="2400" dirty="0"/>
              <a:t>hand </a:t>
            </a:r>
            <a:r>
              <a:rPr lang="en-US" sz="2400" dirty="0" smtClean="0"/>
              <a:t>craft</a:t>
            </a:r>
            <a:endParaRPr lang="en-US" sz="2400" dirty="0"/>
          </a:p>
          <a:p>
            <a:pPr>
              <a:buFont typeface="Wingdings" charset="2"/>
              <a:buChar char="q"/>
            </a:pPr>
            <a:r>
              <a:rPr lang="en-US" sz="2400" dirty="0" smtClean="0"/>
              <a:t> Run </a:t>
            </a:r>
            <a:r>
              <a:rPr lang="en-US" sz="2400" dirty="0"/>
              <a:t>image locally </a:t>
            </a:r>
            <a:r>
              <a:rPr lang="en-US" sz="2400" dirty="0" smtClean="0"/>
              <a:t>- possibly </a:t>
            </a:r>
            <a:r>
              <a:rPr lang="en-US" sz="2400" dirty="0"/>
              <a:t>with </a:t>
            </a:r>
            <a:r>
              <a:rPr lang="en-US" sz="2400" dirty="0" smtClean="0"/>
              <a:t>others</a:t>
            </a:r>
            <a:endParaRPr lang="en-US" sz="2400" dirty="0"/>
          </a:p>
          <a:p>
            <a:pPr>
              <a:buFont typeface="Wingdings" charset="2"/>
              <a:buChar char="q"/>
            </a:pPr>
            <a:r>
              <a:rPr lang="en-US" sz="2400" dirty="0" smtClean="0"/>
              <a:t> Push code, or image</a:t>
            </a:r>
            <a:endParaRPr lang="en-US" sz="2400" dirty="0"/>
          </a:p>
          <a:p>
            <a:pPr>
              <a:buFont typeface="Wingdings" charset="2"/>
              <a:buChar char="q"/>
            </a:pPr>
            <a:r>
              <a:rPr lang="en-US" sz="2400" dirty="0" smtClean="0"/>
              <a:t> CI </a:t>
            </a:r>
            <a:r>
              <a:rPr lang="en-US" sz="2400" dirty="0"/>
              <a:t>process kicks in</a:t>
            </a: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52842618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Developer W</a:t>
            </a:r>
            <a:r>
              <a:rPr lang="en-US" dirty="0" smtClean="0"/>
              <a:t>orks Locally</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432" y="2347107"/>
            <a:ext cx="1178253" cy="117825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166" y="2676024"/>
            <a:ext cx="2617213" cy="203218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774" y="2269779"/>
            <a:ext cx="1265746" cy="126574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2805991"/>
            <a:ext cx="2483786" cy="2483786"/>
          </a:xfrm>
          <a:prstGeom prst="rect">
            <a:avLst/>
          </a:prstGeom>
        </p:spPr>
      </p:pic>
      <p:sp>
        <p:nvSpPr>
          <p:cNvPr id="14" name="Arc 13"/>
          <p:cNvSpPr/>
          <p:nvPr/>
        </p:nvSpPr>
        <p:spPr>
          <a:xfrm flipH="1">
            <a:off x="2971800" y="3132261"/>
            <a:ext cx="2057400" cy="978074"/>
          </a:xfrm>
          <a:prstGeom prst="arc">
            <a:avLst>
              <a:gd name="adj1" fmla="val 112388"/>
              <a:gd name="adj2" fmla="val 8809712"/>
            </a:avLst>
          </a:prstGeom>
          <a:ln w="63500" cap="r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rot="17344423" flipH="1">
            <a:off x="6681272" y="3255234"/>
            <a:ext cx="1484975" cy="1484920"/>
          </a:xfrm>
          <a:prstGeom prst="arc">
            <a:avLst>
              <a:gd name="adj1" fmla="val 19837207"/>
              <a:gd name="adj2" fmla="val 5699281"/>
            </a:avLst>
          </a:prstGeom>
          <a:ln w="63500" cap="r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467600" y="3576935"/>
            <a:ext cx="1479572" cy="461665"/>
          </a:xfrm>
          <a:prstGeom prst="rect">
            <a:avLst/>
          </a:prstGeom>
          <a:noFill/>
        </p:spPr>
        <p:txBody>
          <a:bodyPr wrap="none" rtlCol="0">
            <a:spAutoFit/>
          </a:bodyPr>
          <a:lstStyle/>
          <a:p>
            <a:r>
              <a:rPr lang="en-US" sz="2400" b="1" dirty="0" err="1" smtClean="0"/>
              <a:t>Dockerfile</a:t>
            </a:r>
            <a:endParaRPr lang="en-US" sz="2400" b="1" dirty="0"/>
          </a:p>
        </p:txBody>
      </p:sp>
      <p:sp>
        <p:nvSpPr>
          <p:cNvPr id="20" name="TextBox 19"/>
          <p:cNvSpPr txBox="1"/>
          <p:nvPr/>
        </p:nvSpPr>
        <p:spPr>
          <a:xfrm>
            <a:off x="2504901" y="3185846"/>
            <a:ext cx="924099" cy="461665"/>
          </a:xfrm>
          <a:prstGeom prst="rect">
            <a:avLst/>
          </a:prstGeom>
          <a:noFill/>
        </p:spPr>
        <p:txBody>
          <a:bodyPr wrap="none" rtlCol="0">
            <a:spAutoFit/>
          </a:bodyPr>
          <a:lstStyle/>
          <a:p>
            <a:r>
              <a:rPr lang="en-US" sz="2400" b="1" dirty="0" smtClean="0"/>
              <a:t>Client</a:t>
            </a:r>
            <a:endParaRPr lang="en-US" sz="2400" b="1" dirty="0"/>
          </a:p>
        </p:txBody>
      </p:sp>
      <p:sp>
        <p:nvSpPr>
          <p:cNvPr id="21" name="TextBox 20"/>
          <p:cNvSpPr txBox="1"/>
          <p:nvPr/>
        </p:nvSpPr>
        <p:spPr>
          <a:xfrm>
            <a:off x="4567046" y="2281535"/>
            <a:ext cx="1912383" cy="461665"/>
          </a:xfrm>
          <a:prstGeom prst="rect">
            <a:avLst/>
          </a:prstGeom>
          <a:noFill/>
        </p:spPr>
        <p:txBody>
          <a:bodyPr wrap="none" rtlCol="0">
            <a:spAutoFit/>
          </a:bodyPr>
          <a:lstStyle/>
          <a:p>
            <a:pPr algn="ctr"/>
            <a:r>
              <a:rPr lang="en-US" sz="2400" b="1" dirty="0" smtClean="0"/>
              <a:t>Development</a:t>
            </a:r>
            <a:endParaRPr lang="en-US" sz="2400" b="1" dirty="0"/>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0600" y="2574613"/>
            <a:ext cx="1479925" cy="121970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149838">
            <a:off x="9388231" y="2973963"/>
            <a:ext cx="702294" cy="702294"/>
          </a:xfrm>
          <a:prstGeom prst="rect">
            <a:avLst/>
          </a:prstGeom>
          <a:scene3d>
            <a:camera prst="perspectiveContrastingRightFacing"/>
            <a:lightRig rig="threePt" dir="t"/>
          </a:scene3d>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3800" y="1981200"/>
            <a:ext cx="724020" cy="724020"/>
          </a:xfrm>
          <a:prstGeom prst="rect">
            <a:avLst/>
          </a:prstGeom>
        </p:spPr>
      </p:pic>
      <p:sp>
        <p:nvSpPr>
          <p:cNvPr id="26" name="Rounded Rectangle 25"/>
          <p:cNvSpPr/>
          <p:nvPr/>
        </p:nvSpPr>
        <p:spPr>
          <a:xfrm>
            <a:off x="8150943" y="3132260"/>
            <a:ext cx="1016010" cy="4345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a:t>
            </a:r>
            <a:endParaRPr lang="en-US" dirty="0"/>
          </a:p>
        </p:txBody>
      </p:sp>
      <p:sp>
        <p:nvSpPr>
          <p:cNvPr id="27" name="TextBox 26"/>
          <p:cNvSpPr txBox="1"/>
          <p:nvPr/>
        </p:nvSpPr>
        <p:spPr>
          <a:xfrm>
            <a:off x="9091340" y="2133600"/>
            <a:ext cx="967060" cy="461665"/>
          </a:xfrm>
          <a:prstGeom prst="rect">
            <a:avLst/>
          </a:prstGeom>
          <a:noFill/>
        </p:spPr>
        <p:txBody>
          <a:bodyPr wrap="none" rtlCol="0">
            <a:spAutoFit/>
          </a:bodyPr>
          <a:lstStyle/>
          <a:p>
            <a:r>
              <a:rPr lang="en-US" sz="2400" b="1" smtClean="0"/>
              <a:t>Image</a:t>
            </a:r>
            <a:endParaRPr lang="en-US" sz="2400" b="1" dirty="0"/>
          </a:p>
        </p:txBody>
      </p:sp>
    </p:spTree>
    <p:extLst>
      <p:ext uri="{BB962C8B-B14F-4D97-AF65-F5344CB8AC3E}">
        <p14:creationId xmlns:p14="http://schemas.microsoft.com/office/powerpoint/2010/main" val="14161724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a:t>
            </a:r>
            <a:r>
              <a:rPr lang="en-US" dirty="0" smtClean="0"/>
              <a:t>Pushes Code</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355" y="1432707"/>
            <a:ext cx="1178253" cy="117825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089" y="1761624"/>
            <a:ext cx="2617213" cy="203218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1697" y="1355379"/>
            <a:ext cx="1265746" cy="12657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1923" y="1891591"/>
            <a:ext cx="2483786" cy="2483786"/>
          </a:xfrm>
          <a:prstGeom prst="rect">
            <a:avLst/>
          </a:prstGeom>
        </p:spPr>
      </p:pic>
      <p:sp>
        <p:nvSpPr>
          <p:cNvPr id="11" name="Arc 10"/>
          <p:cNvSpPr/>
          <p:nvPr/>
        </p:nvSpPr>
        <p:spPr>
          <a:xfrm flipH="1">
            <a:off x="2833123" y="2217860"/>
            <a:ext cx="1219200" cy="1234359"/>
          </a:xfrm>
          <a:prstGeom prst="arc">
            <a:avLst>
              <a:gd name="adj1" fmla="val 21163113"/>
              <a:gd name="adj2" fmla="val 7652331"/>
            </a:avLst>
          </a:prstGeom>
          <a:ln w="63500" cap="r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7344423" flipH="1">
            <a:off x="6459301" y="2044953"/>
            <a:ext cx="1246497" cy="1789680"/>
          </a:xfrm>
          <a:prstGeom prst="arc">
            <a:avLst>
              <a:gd name="adj1" fmla="val 20063694"/>
              <a:gd name="adj2" fmla="val 5699281"/>
            </a:avLst>
          </a:prstGeom>
          <a:ln w="63500" cap="r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7176523" y="2662535"/>
            <a:ext cx="1479572" cy="461665"/>
          </a:xfrm>
          <a:prstGeom prst="rect">
            <a:avLst/>
          </a:prstGeom>
          <a:noFill/>
        </p:spPr>
        <p:txBody>
          <a:bodyPr wrap="none" rtlCol="0">
            <a:spAutoFit/>
          </a:bodyPr>
          <a:lstStyle/>
          <a:p>
            <a:r>
              <a:rPr lang="en-US" sz="2400" b="1" dirty="0" err="1" smtClean="0"/>
              <a:t>Dockerfile</a:t>
            </a:r>
            <a:endParaRPr lang="en-US" sz="2400" b="1" dirty="0"/>
          </a:p>
        </p:txBody>
      </p:sp>
      <p:sp>
        <p:nvSpPr>
          <p:cNvPr id="14" name="TextBox 13"/>
          <p:cNvSpPr txBox="1"/>
          <p:nvPr/>
        </p:nvSpPr>
        <p:spPr>
          <a:xfrm>
            <a:off x="2213824" y="2271446"/>
            <a:ext cx="924099" cy="461665"/>
          </a:xfrm>
          <a:prstGeom prst="rect">
            <a:avLst/>
          </a:prstGeom>
          <a:noFill/>
        </p:spPr>
        <p:txBody>
          <a:bodyPr wrap="none" rtlCol="0">
            <a:spAutoFit/>
          </a:bodyPr>
          <a:lstStyle/>
          <a:p>
            <a:r>
              <a:rPr lang="en-US" sz="2400" b="1" dirty="0" smtClean="0"/>
              <a:t>Client</a:t>
            </a:r>
            <a:endParaRPr lang="en-US" sz="2400" b="1" dirty="0"/>
          </a:p>
        </p:txBody>
      </p:sp>
      <p:sp>
        <p:nvSpPr>
          <p:cNvPr id="15" name="TextBox 14"/>
          <p:cNvSpPr txBox="1"/>
          <p:nvPr/>
        </p:nvSpPr>
        <p:spPr>
          <a:xfrm>
            <a:off x="4275969" y="1367135"/>
            <a:ext cx="1912383" cy="461665"/>
          </a:xfrm>
          <a:prstGeom prst="rect">
            <a:avLst/>
          </a:prstGeom>
          <a:noFill/>
        </p:spPr>
        <p:txBody>
          <a:bodyPr wrap="none" rtlCol="0">
            <a:spAutoFit/>
          </a:bodyPr>
          <a:lstStyle/>
          <a:p>
            <a:pPr algn="ctr"/>
            <a:r>
              <a:rPr lang="en-US" sz="2400" b="1" dirty="0" smtClean="0"/>
              <a:t>Development</a:t>
            </a:r>
            <a:endParaRPr lang="en-US" sz="24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9523" y="1660213"/>
            <a:ext cx="1479925" cy="1219705"/>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142481" flipH="1" flipV="1">
            <a:off x="9092604" y="2071936"/>
            <a:ext cx="674492" cy="674492"/>
          </a:xfrm>
          <a:prstGeom prst="rect">
            <a:avLst/>
          </a:prstGeom>
          <a:scene3d>
            <a:camera prst="perspectiveContrastingRightFacing" fov="7200000">
              <a:rot lat="623787" lon="18963663" rev="21513203"/>
            </a:camera>
            <a:lightRig rig="threePt" dir="t"/>
          </a:scene3d>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2723" y="1066800"/>
            <a:ext cx="724020" cy="724020"/>
          </a:xfrm>
          <a:prstGeom prst="rect">
            <a:avLst/>
          </a:prstGeom>
        </p:spPr>
      </p:pic>
      <p:sp>
        <p:nvSpPr>
          <p:cNvPr id="20" name="TextBox 19"/>
          <p:cNvSpPr txBox="1"/>
          <p:nvPr/>
        </p:nvSpPr>
        <p:spPr>
          <a:xfrm>
            <a:off x="8610600" y="1295400"/>
            <a:ext cx="967060" cy="461665"/>
          </a:xfrm>
          <a:prstGeom prst="rect">
            <a:avLst/>
          </a:prstGeom>
          <a:noFill/>
        </p:spPr>
        <p:txBody>
          <a:bodyPr wrap="none" rtlCol="0">
            <a:spAutoFit/>
          </a:bodyPr>
          <a:lstStyle/>
          <a:p>
            <a:r>
              <a:rPr lang="en-US" sz="2400" b="1" dirty="0" smtClean="0"/>
              <a:t>Image</a:t>
            </a:r>
            <a:endParaRPr lang="en-US" sz="2400" b="1"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0200" y="3276600"/>
            <a:ext cx="2420113" cy="2420113"/>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0757" y="4079122"/>
            <a:ext cx="1467466" cy="2030656"/>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836" y="4439300"/>
            <a:ext cx="1265746" cy="1265746"/>
          </a:xfrm>
          <a:prstGeom prst="rect">
            <a:avLst/>
          </a:prstGeom>
        </p:spPr>
      </p:pic>
      <p:sp>
        <p:nvSpPr>
          <p:cNvPr id="24" name="TextBox 23"/>
          <p:cNvSpPr txBox="1"/>
          <p:nvPr/>
        </p:nvSpPr>
        <p:spPr>
          <a:xfrm>
            <a:off x="5054662" y="5746456"/>
            <a:ext cx="1479572" cy="461665"/>
          </a:xfrm>
          <a:prstGeom prst="rect">
            <a:avLst/>
          </a:prstGeom>
          <a:noFill/>
        </p:spPr>
        <p:txBody>
          <a:bodyPr wrap="none" rtlCol="0">
            <a:spAutoFit/>
          </a:bodyPr>
          <a:lstStyle/>
          <a:p>
            <a:r>
              <a:rPr lang="en-US" sz="2400" b="1" dirty="0" err="1" smtClean="0"/>
              <a:t>Dockerfile</a:t>
            </a:r>
            <a:endParaRPr lang="en-US" sz="2400" b="1" dirty="0"/>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662" y="4744134"/>
            <a:ext cx="1479925" cy="1219705"/>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142481" flipH="1" flipV="1">
            <a:off x="6970743" y="5155857"/>
            <a:ext cx="674492" cy="674492"/>
          </a:xfrm>
          <a:prstGeom prst="rect">
            <a:avLst/>
          </a:prstGeom>
          <a:scene3d>
            <a:camera prst="perspectiveContrastingRightFacing" fov="7200000">
              <a:rot lat="623787" lon="18963663" rev="21513203"/>
            </a:camera>
            <a:lightRig rig="threePt" dir="t"/>
          </a:scene3d>
        </p:spPr>
      </p:pic>
      <p:sp>
        <p:nvSpPr>
          <p:cNvPr id="27" name="Rounded Rectangle 26"/>
          <p:cNvSpPr/>
          <p:nvPr/>
        </p:nvSpPr>
        <p:spPr>
          <a:xfrm>
            <a:off x="5847615" y="5258363"/>
            <a:ext cx="796229" cy="360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a:t>
            </a:r>
            <a:endParaRPr lang="en-US" dirty="0"/>
          </a:p>
        </p:txBody>
      </p:sp>
      <p:sp>
        <p:nvSpPr>
          <p:cNvPr id="28" name="TextBox 27"/>
          <p:cNvSpPr txBox="1"/>
          <p:nvPr/>
        </p:nvSpPr>
        <p:spPr>
          <a:xfrm>
            <a:off x="6477000" y="4353855"/>
            <a:ext cx="967060" cy="461665"/>
          </a:xfrm>
          <a:prstGeom prst="rect">
            <a:avLst/>
          </a:prstGeom>
          <a:noFill/>
        </p:spPr>
        <p:txBody>
          <a:bodyPr wrap="none" rtlCol="0">
            <a:spAutoFit/>
          </a:bodyPr>
          <a:lstStyle/>
          <a:p>
            <a:r>
              <a:rPr lang="en-US" sz="2400" b="1" smtClean="0"/>
              <a:t>Image</a:t>
            </a:r>
            <a:endParaRPr lang="en-US" sz="2400" b="1" dirty="0"/>
          </a:p>
        </p:txBody>
      </p:sp>
      <p:sp>
        <p:nvSpPr>
          <p:cNvPr id="29" name="Rounded Rectangle 28"/>
          <p:cNvSpPr/>
          <p:nvPr/>
        </p:nvSpPr>
        <p:spPr>
          <a:xfrm>
            <a:off x="8004034" y="2152643"/>
            <a:ext cx="796229" cy="360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a:t>
            </a:r>
            <a:endParaRPr lang="en-US" dirty="0"/>
          </a:p>
        </p:txBody>
      </p:sp>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07989" y="2409182"/>
            <a:ext cx="3853649" cy="3797129"/>
          </a:xfrm>
          <a:prstGeom prst="rect">
            <a:avLst/>
          </a:prstGeom>
        </p:spPr>
      </p:pic>
      <p:sp>
        <p:nvSpPr>
          <p:cNvPr id="31" name="Arc 30"/>
          <p:cNvSpPr/>
          <p:nvPr/>
        </p:nvSpPr>
        <p:spPr>
          <a:xfrm rot="5056862" flipH="1">
            <a:off x="2385973" y="2628984"/>
            <a:ext cx="1548528" cy="1457269"/>
          </a:xfrm>
          <a:prstGeom prst="arc">
            <a:avLst>
              <a:gd name="adj1" fmla="val 1892914"/>
              <a:gd name="adj2" fmla="val 6213000"/>
            </a:avLst>
          </a:prstGeom>
          <a:ln w="63500" cap="r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flipH="1">
            <a:off x="3011100" y="4386531"/>
            <a:ext cx="1219200" cy="1234359"/>
          </a:xfrm>
          <a:prstGeom prst="arc">
            <a:avLst>
              <a:gd name="adj1" fmla="val 1676989"/>
              <a:gd name="adj2" fmla="val 7652331"/>
            </a:avLst>
          </a:prstGeom>
          <a:ln w="63500" cap="r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20327658" flipH="1">
            <a:off x="7344768" y="4682928"/>
            <a:ext cx="1219200" cy="1234359"/>
          </a:xfrm>
          <a:prstGeom prst="arc">
            <a:avLst>
              <a:gd name="adj1" fmla="val 1141615"/>
              <a:gd name="adj2" fmla="val 7306555"/>
            </a:avLst>
          </a:prstGeom>
          <a:ln w="63500" cap="r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4918945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Challenges with Monolithic Applications</a:t>
            </a:r>
            <a:endParaRPr lang="en-US"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2119516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Platform</a:t>
            </a:r>
            <a:endParaRPr lang="en-US" dirty="0"/>
          </a:p>
        </p:txBody>
      </p:sp>
      <p:sp>
        <p:nvSpPr>
          <p:cNvPr id="3" name="Content Placeholder 2"/>
          <p:cNvSpPr>
            <a:spLocks noGrp="1"/>
          </p:cNvSpPr>
          <p:nvPr>
            <p:ph idx="1"/>
          </p:nvPr>
        </p:nvSpPr>
        <p:spPr>
          <a:xfrm>
            <a:off x="1097279" y="1066801"/>
            <a:ext cx="10058401" cy="5257799"/>
          </a:xfrm>
        </p:spPr>
        <p:txBody>
          <a:bodyPr>
            <a:normAutofit/>
          </a:bodyPr>
          <a:lstStyle/>
          <a:p>
            <a:pPr>
              <a:buFont typeface="Wingdings" charset="2"/>
              <a:buChar char="q"/>
            </a:pPr>
            <a:r>
              <a:rPr lang="en-US" sz="2400" dirty="0" smtClean="0">
                <a:solidFill>
                  <a:schemeClr val="tx1"/>
                </a:solidFill>
              </a:rPr>
              <a:t> The Docker Platform is the only platform of it’s kind</a:t>
            </a:r>
          </a:p>
          <a:p>
            <a:pPr>
              <a:buFont typeface="Wingdings" charset="2"/>
              <a:buChar char="q"/>
            </a:pPr>
            <a:r>
              <a:rPr lang="en-US" sz="2400" dirty="0">
                <a:solidFill>
                  <a:schemeClr val="tx1"/>
                </a:solidFill>
              </a:rPr>
              <a:t> Docker Community Edition [CE] empowers developers with tools to build </a:t>
            </a:r>
            <a:r>
              <a:rPr lang="en-US" sz="2400" dirty="0" smtClean="0">
                <a:solidFill>
                  <a:schemeClr val="tx1"/>
                </a:solidFill>
              </a:rPr>
              <a:t>apps</a:t>
            </a:r>
          </a:p>
          <a:p>
            <a:pPr>
              <a:buFont typeface="Wingdings" charset="2"/>
              <a:buChar char="q"/>
            </a:pPr>
            <a:r>
              <a:rPr lang="en-US" sz="2400" dirty="0">
                <a:solidFill>
                  <a:schemeClr val="tx1"/>
                </a:solidFill>
              </a:rPr>
              <a:t> </a:t>
            </a:r>
            <a:r>
              <a:rPr lang="en-US" sz="2400" dirty="0" smtClean="0">
                <a:solidFill>
                  <a:schemeClr val="tx1"/>
                </a:solidFill>
              </a:rPr>
              <a:t>Docker </a:t>
            </a:r>
            <a:r>
              <a:rPr lang="en-US" sz="2400" dirty="0">
                <a:solidFill>
                  <a:schemeClr val="tx1"/>
                </a:solidFill>
              </a:rPr>
              <a:t>Enterprise Edition [EE] provides IT with multi-architecture operations at </a:t>
            </a:r>
            <a:r>
              <a:rPr lang="en-US" sz="2400" dirty="0" smtClean="0">
                <a:solidFill>
                  <a:schemeClr val="tx1"/>
                </a:solidFill>
              </a:rPr>
              <a:t>scale</a:t>
            </a:r>
          </a:p>
          <a:p>
            <a:pPr>
              <a:buFont typeface="Wingdings" charset="2"/>
              <a:buChar char="q"/>
            </a:pPr>
            <a:r>
              <a:rPr lang="en-US" sz="2400" dirty="0">
                <a:solidFill>
                  <a:schemeClr val="tx1"/>
                </a:solidFill>
              </a:rPr>
              <a:t> </a:t>
            </a:r>
            <a:r>
              <a:rPr lang="en-US" sz="2400" dirty="0" smtClean="0">
                <a:solidFill>
                  <a:schemeClr val="tx1"/>
                </a:solidFill>
              </a:rPr>
              <a:t>It’s important to remember to pay attention to whether we are talking about EE or CE, during our lectures</a:t>
            </a:r>
          </a:p>
          <a:p>
            <a:pPr>
              <a:buFont typeface="Wingdings" charset="2"/>
              <a:buChar char="q"/>
            </a:pPr>
            <a:r>
              <a:rPr lang="en-US" sz="2400" dirty="0">
                <a:solidFill>
                  <a:schemeClr val="tx1"/>
                </a:solidFill>
              </a:rPr>
              <a:t> </a:t>
            </a:r>
            <a:r>
              <a:rPr lang="en-US" sz="2400" dirty="0" smtClean="0">
                <a:solidFill>
                  <a:schemeClr val="tx1"/>
                </a:solidFill>
              </a:rPr>
              <a:t>Both fundamentals are the same, but each does thing the other doesn’t</a:t>
            </a: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88124176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with Monolithic Applications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Template</a:t>
            </a: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1219200" y="3054928"/>
            <a:ext cx="4279336" cy="41376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template</a:t>
            </a:r>
            <a:endParaRPr lang="en-US" sz="2400"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1219200" y="3815599"/>
            <a:ext cx="2674482" cy="487563"/>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solidFill>
                  <a:schemeClr val="tx1"/>
                </a:solidFill>
                <a:latin typeface="Courier New" charset="0"/>
                <a:ea typeface="Courier New" charset="0"/>
                <a:cs typeface="Courier New" charset="0"/>
              </a:rPr>
              <a:t>xx.xxx.xx.x</a:t>
            </a:r>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81702394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What is Container Orchestration?</a:t>
            </a:r>
            <a:endParaRPr lang="en-US"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7057358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Container Orchestration?</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Template</a:t>
            </a: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7" name="Content Placeholder 2"/>
          <p:cNvSpPr>
            <a:spLocks noGrp="1"/>
          </p:cNvSpPr>
          <p:nvPr/>
        </p:nvSpPr>
        <p:spPr>
          <a:xfrm>
            <a:off x="1219200" y="3815599"/>
            <a:ext cx="2674482" cy="487563"/>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solidFill>
                  <a:schemeClr val="tx1"/>
                </a:solidFill>
                <a:latin typeface="Courier New" charset="0"/>
                <a:ea typeface="Courier New" charset="0"/>
                <a:cs typeface="Courier New" charset="0"/>
              </a:rPr>
              <a:t>xx.xxx.xx.x</a:t>
            </a:r>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96906381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Container Management Solutions</a:t>
            </a:r>
            <a:endParaRPr lang="en-US"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20804447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Container Management Solutions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Template</a:t>
            </a: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6" name="Content Placeholder 2"/>
          <p:cNvSpPr>
            <a:spLocks noGrp="1"/>
          </p:cNvSpPr>
          <p:nvPr/>
        </p:nvSpPr>
        <p:spPr>
          <a:xfrm>
            <a:off x="1219200" y="3054928"/>
            <a:ext cx="4279336" cy="413760"/>
          </a:xfrm>
          <a:prstGeom prst="rect">
            <a:avLst/>
          </a:prstGeom>
          <a:solidFill>
            <a:schemeClr val="tx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solidFill>
                  <a:schemeClr val="bg1"/>
                </a:solidFill>
                <a:latin typeface="Courier New" charset="0"/>
                <a:ea typeface="Courier New" charset="0"/>
                <a:cs typeface="Courier New" charset="0"/>
              </a:rPr>
              <a:t>$  template</a:t>
            </a:r>
            <a:endParaRPr lang="en-US" sz="2400" dirty="0">
              <a:solidFill>
                <a:schemeClr val="bg1"/>
              </a:solidFill>
              <a:latin typeface="Courier New" charset="0"/>
              <a:ea typeface="Courier New" charset="0"/>
              <a:cs typeface="Courier New" charset="0"/>
            </a:endParaRPr>
          </a:p>
        </p:txBody>
      </p:sp>
      <p:sp>
        <p:nvSpPr>
          <p:cNvPr id="7" name="Content Placeholder 2"/>
          <p:cNvSpPr>
            <a:spLocks noGrp="1"/>
          </p:cNvSpPr>
          <p:nvPr/>
        </p:nvSpPr>
        <p:spPr>
          <a:xfrm>
            <a:off x="1219200" y="3815599"/>
            <a:ext cx="2674482" cy="487563"/>
          </a:xfrm>
          <a:prstGeom prst="rect">
            <a:avLst/>
          </a:prstGeom>
          <a:solidFill>
            <a:schemeClr val="accent5">
              <a:lumMod val="60000"/>
              <a:lumOff val="40000"/>
            </a:schemeClr>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solidFill>
                  <a:schemeClr val="tx1"/>
                </a:solidFill>
                <a:latin typeface="Courier New" charset="0"/>
                <a:ea typeface="Courier New" charset="0"/>
                <a:cs typeface="Courier New" charset="0"/>
              </a:rPr>
              <a:t>xx.xxx.xx.x</a:t>
            </a:r>
            <a:endParaRPr lang="en-US" sz="2400"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88410513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Introduction to Lab Environment </a:t>
            </a:r>
            <a:endParaRPr lang="en-US"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3632722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Lab Environment </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Let’s talk about our lab environment!</a:t>
            </a: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89976856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950" dirty="0"/>
              <a:t>End of Chapter</a:t>
            </a:r>
            <a:endParaRPr lang="en-US"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3817068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b="1" dirty="0" smtClean="0"/>
              <a:t>START - slides from other classes</a:t>
            </a:r>
            <a:endParaRPr lang="en-US" sz="7200" b="1"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9100331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t>
            </a:r>
            <a:r>
              <a:rPr lang="en-US" dirty="0" smtClean="0"/>
              <a:t>This </a:t>
            </a:r>
            <a:r>
              <a:rPr lang="en-US" dirty="0"/>
              <a:t>Docker </a:t>
            </a:r>
            <a:r>
              <a:rPr lang="en-US" dirty="0" smtClean="0"/>
              <a:t>Thing?</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 </a:t>
            </a:r>
            <a:r>
              <a:rPr lang="en-US" sz="2400" dirty="0"/>
              <a:t>company?</a:t>
            </a:r>
          </a:p>
          <a:p>
            <a:pPr>
              <a:buFont typeface="Wingdings" charset="2"/>
              <a:buChar char="q"/>
            </a:pPr>
            <a:r>
              <a:rPr lang="en-US" sz="2400" dirty="0" smtClean="0"/>
              <a:t> A </a:t>
            </a:r>
            <a:r>
              <a:rPr lang="en-US" sz="2400" dirty="0"/>
              <a:t>format?</a:t>
            </a:r>
          </a:p>
          <a:p>
            <a:pPr>
              <a:buFont typeface="Wingdings" charset="2"/>
              <a:buChar char="q"/>
            </a:pPr>
            <a:r>
              <a:rPr lang="en-US" sz="2400" dirty="0" smtClean="0"/>
              <a:t> An </a:t>
            </a:r>
            <a:r>
              <a:rPr lang="en-US" sz="2400" dirty="0"/>
              <a:t>API</a:t>
            </a:r>
            <a:r>
              <a:rPr lang="en-US" sz="2400" dirty="0" smtClean="0"/>
              <a:t>?</a:t>
            </a:r>
          </a:p>
          <a:p>
            <a:pPr>
              <a:buFont typeface="Wingdings" charset="2"/>
              <a:buChar char="q"/>
            </a:pPr>
            <a:r>
              <a:rPr lang="en-US" sz="2400" dirty="0"/>
              <a:t> </a:t>
            </a:r>
            <a:r>
              <a:rPr lang="en-US" sz="2400" dirty="0" smtClean="0"/>
              <a:t>Framework?</a:t>
            </a:r>
          </a:p>
          <a:p>
            <a:pPr>
              <a:buFont typeface="Wingdings" charset="2"/>
              <a:buChar char="q"/>
            </a:pPr>
            <a:r>
              <a:rPr lang="en-US" sz="2400" dirty="0"/>
              <a:t> </a:t>
            </a:r>
            <a:r>
              <a:rPr lang="en-US" sz="2400" dirty="0" smtClean="0"/>
              <a:t>Or, maybe something in the Cloud</a:t>
            </a:r>
            <a:r>
              <a:rPr lang="en-US" sz="2400" dirty="0"/>
              <a:t>!</a:t>
            </a: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240" y="1944794"/>
            <a:ext cx="4381500" cy="3905250"/>
          </a:xfrm>
          <a:prstGeom prst="rect">
            <a:avLst/>
          </a:prstGeom>
        </p:spPr>
      </p:pic>
    </p:spTree>
    <p:extLst>
      <p:ext uri="{BB962C8B-B14F-4D97-AF65-F5344CB8AC3E}">
        <p14:creationId xmlns:p14="http://schemas.microsoft.com/office/powerpoint/2010/main" val="118505176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Platform</a:t>
            </a:r>
            <a:endParaRPr lang="en-US" dirty="0"/>
          </a:p>
        </p:txBody>
      </p:sp>
      <p:sp>
        <p:nvSpPr>
          <p:cNvPr id="3" name="Content Placeholder 2"/>
          <p:cNvSpPr>
            <a:spLocks noGrp="1"/>
          </p:cNvSpPr>
          <p:nvPr>
            <p:ph idx="1"/>
          </p:nvPr>
        </p:nvSpPr>
        <p:spPr>
          <a:xfrm>
            <a:off x="1097279" y="1066801"/>
            <a:ext cx="10058401" cy="5257799"/>
          </a:xfrm>
        </p:spPr>
        <p:txBody>
          <a:bodyPr>
            <a:normAutofit/>
          </a:bodyPr>
          <a:lstStyle/>
          <a:p>
            <a:pPr>
              <a:buFont typeface="Wingdings" charset="2"/>
              <a:buChar char="q"/>
            </a:pPr>
            <a:r>
              <a:rPr lang="en-US" sz="2400" dirty="0" smtClean="0">
                <a:solidFill>
                  <a:schemeClr val="tx1"/>
                </a:solidFill>
              </a:rPr>
              <a:t> Docker tries to maintain these three values:</a:t>
            </a:r>
          </a:p>
          <a:p>
            <a:pPr>
              <a:buFont typeface="Wingdings" charset="2"/>
              <a:buChar char="q"/>
            </a:pPr>
            <a:r>
              <a:rPr lang="en-US" sz="2400" b="1" dirty="0" smtClean="0">
                <a:solidFill>
                  <a:schemeClr val="tx1"/>
                </a:solidFill>
              </a:rPr>
              <a:t> </a:t>
            </a:r>
            <a:r>
              <a:rPr lang="en-US" sz="2400" dirty="0" smtClean="0">
                <a:solidFill>
                  <a:schemeClr val="tx1"/>
                </a:solidFill>
              </a:rPr>
              <a:t>Simplicity</a:t>
            </a:r>
            <a:endParaRPr lang="en-US" sz="2400" dirty="0">
              <a:solidFill>
                <a:schemeClr val="tx1"/>
              </a:solidFill>
            </a:endParaRPr>
          </a:p>
          <a:p>
            <a:pPr marL="0" indent="0">
              <a:buNone/>
            </a:pPr>
            <a:r>
              <a:rPr lang="en-US" sz="2200" dirty="0">
                <a:solidFill>
                  <a:schemeClr val="tx1"/>
                </a:solidFill>
                <a:latin typeface="+mj-lt"/>
              </a:rPr>
              <a:t>Docker makes powerful tools for application creation and orchestration, accessible to </a:t>
            </a:r>
            <a:r>
              <a:rPr lang="en-US" sz="2200" dirty="0" smtClean="0">
                <a:solidFill>
                  <a:schemeClr val="tx1"/>
                </a:solidFill>
                <a:latin typeface="+mj-lt"/>
              </a:rPr>
              <a:t>everyone</a:t>
            </a:r>
            <a:endParaRPr lang="en-US" sz="2200" dirty="0">
              <a:solidFill>
                <a:schemeClr val="tx1"/>
              </a:solidFill>
              <a:latin typeface="+mj-lt"/>
            </a:endParaRPr>
          </a:p>
          <a:p>
            <a:pPr>
              <a:buFont typeface="Wingdings" charset="2"/>
              <a:buChar char="q"/>
            </a:pPr>
            <a:r>
              <a:rPr lang="en-US" sz="2400" b="1" dirty="0" smtClean="0">
                <a:solidFill>
                  <a:schemeClr val="tx1"/>
                </a:solidFill>
              </a:rPr>
              <a:t> </a:t>
            </a:r>
            <a:r>
              <a:rPr lang="en-US" sz="2400" dirty="0" smtClean="0">
                <a:solidFill>
                  <a:schemeClr val="tx1"/>
                </a:solidFill>
              </a:rPr>
              <a:t>Openness</a:t>
            </a:r>
            <a:endParaRPr lang="en-US" sz="2400" dirty="0">
              <a:solidFill>
                <a:schemeClr val="tx1"/>
              </a:solidFill>
            </a:endParaRPr>
          </a:p>
          <a:p>
            <a:pPr marL="0" indent="0">
              <a:buNone/>
            </a:pPr>
            <a:r>
              <a:rPr lang="en-US" sz="2200" dirty="0">
                <a:solidFill>
                  <a:schemeClr val="tx1"/>
                </a:solidFill>
                <a:latin typeface="+mj-lt"/>
              </a:rPr>
              <a:t>Built with open source technology and a modular design makes it easy to integrate into your existing </a:t>
            </a:r>
            <a:r>
              <a:rPr lang="en-US" sz="2200" dirty="0" smtClean="0">
                <a:solidFill>
                  <a:schemeClr val="tx1"/>
                </a:solidFill>
                <a:latin typeface="+mj-lt"/>
              </a:rPr>
              <a:t>environment</a:t>
            </a:r>
            <a:endParaRPr lang="en-US" sz="2200" dirty="0">
              <a:solidFill>
                <a:schemeClr val="tx1"/>
              </a:solidFill>
              <a:latin typeface="+mj-lt"/>
            </a:endParaRPr>
          </a:p>
          <a:p>
            <a:pPr>
              <a:buFont typeface="Wingdings" charset="2"/>
              <a:buChar char="q"/>
            </a:pPr>
            <a:r>
              <a:rPr lang="en-US" sz="2400" dirty="0" smtClean="0">
                <a:solidFill>
                  <a:schemeClr val="tx1"/>
                </a:solidFill>
              </a:rPr>
              <a:t> Independence</a:t>
            </a:r>
            <a:endParaRPr lang="en-US" sz="2400" dirty="0">
              <a:solidFill>
                <a:schemeClr val="tx1"/>
              </a:solidFill>
            </a:endParaRPr>
          </a:p>
          <a:p>
            <a:pPr marL="0" indent="0">
              <a:buNone/>
            </a:pPr>
            <a:r>
              <a:rPr lang="en-US" dirty="0">
                <a:solidFill>
                  <a:schemeClr val="tx1"/>
                </a:solidFill>
                <a:latin typeface="+mj-lt"/>
              </a:rPr>
              <a:t>Docker creates a separation of concerns between developers and IT and between applications and infrastructure to unlock </a:t>
            </a:r>
            <a:r>
              <a:rPr lang="en-US" dirty="0" smtClean="0">
                <a:solidFill>
                  <a:schemeClr val="tx1"/>
                </a:solidFill>
                <a:latin typeface="+mj-lt"/>
              </a:rPr>
              <a:t>innovation</a:t>
            </a:r>
            <a:endParaRPr lang="en-US" dirty="0">
              <a:solidFill>
                <a:schemeClr val="tx1"/>
              </a:solidFill>
              <a:latin typeface="+mj-lt"/>
            </a:endParaRPr>
          </a:p>
          <a:p>
            <a:pPr>
              <a:buFont typeface="Wingdings" charset="2"/>
              <a:buChar char="q"/>
            </a:pPr>
            <a:endParaRPr lang="en-US" sz="2400" dirty="0">
              <a:solidFill>
                <a:schemeClr val="tx1"/>
              </a:solidFill>
            </a:endParaRPr>
          </a:p>
          <a:p>
            <a:pPr>
              <a:buFont typeface="Wingdings" charset="2"/>
              <a:buChar char="q"/>
            </a:pPr>
            <a:endParaRPr lang="en-US" sz="2400" dirty="0">
              <a:solidFill>
                <a:schemeClr val="tx1"/>
              </a:solidFill>
            </a:endParaRP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66902231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That’s </a:t>
            </a:r>
            <a:r>
              <a:rPr lang="en-US" b="1" dirty="0" smtClean="0"/>
              <a:t>Not</a:t>
            </a:r>
            <a:r>
              <a:rPr lang="en-US" dirty="0" smtClean="0"/>
              <a:t> New About Docker</a:t>
            </a:r>
            <a:endParaRPr lang="en-US" dirty="0"/>
          </a:p>
        </p:txBody>
      </p:sp>
      <p:sp>
        <p:nvSpPr>
          <p:cNvPr id="3" name="Content Placeholder 2"/>
          <p:cNvSpPr>
            <a:spLocks noGrp="1"/>
          </p:cNvSpPr>
          <p:nvPr>
            <p:ph idx="1"/>
          </p:nvPr>
        </p:nvSpPr>
        <p:spPr>
          <a:xfrm>
            <a:off x="1325879" y="1066801"/>
            <a:ext cx="4389121" cy="4802293"/>
          </a:xfrm>
        </p:spPr>
        <p:txBody>
          <a:bodyPr>
            <a:normAutofit/>
          </a:bodyPr>
          <a:lstStyle/>
          <a:p>
            <a:pPr>
              <a:buFont typeface="Wingdings" charset="2"/>
              <a:buChar char="q"/>
            </a:pPr>
            <a:r>
              <a:rPr lang="en-US" sz="2400" dirty="0" smtClean="0"/>
              <a:t> Linux-</a:t>
            </a:r>
            <a:r>
              <a:rPr lang="en-US" sz="2400" b="1" dirty="0" smtClean="0"/>
              <a:t>native</a:t>
            </a:r>
            <a:r>
              <a:rPr lang="en-US" sz="2400" dirty="0" smtClean="0"/>
              <a:t> functionality</a:t>
            </a:r>
          </a:p>
          <a:p>
            <a:pPr>
              <a:buFont typeface="Wingdings" charset="2"/>
              <a:buChar char="q"/>
            </a:pPr>
            <a:r>
              <a:rPr lang="en-US" sz="2400" dirty="0">
                <a:ea typeface="Courier New" charset="0"/>
                <a:cs typeface="Courier New" charset="0"/>
              </a:rPr>
              <a:t> </a:t>
            </a:r>
            <a:r>
              <a:rPr lang="en-US" sz="2400" dirty="0" smtClean="0">
                <a:ea typeface="Courier New" charset="0"/>
                <a:cs typeface="Courier New" charset="0"/>
              </a:rPr>
              <a:t>Control Groups (</a:t>
            </a:r>
            <a:r>
              <a:rPr lang="en-US" sz="2400" b="1" dirty="0" err="1" smtClean="0">
                <a:ea typeface="Courier New" charset="0"/>
                <a:cs typeface="Courier New" charset="0"/>
              </a:rPr>
              <a:t>cgroups</a:t>
            </a:r>
            <a:r>
              <a:rPr lang="en-US" sz="2400" dirty="0" smtClean="0">
                <a:ea typeface="Courier New" charset="0"/>
                <a:cs typeface="Courier New" charset="0"/>
              </a:rPr>
              <a:t>)</a:t>
            </a:r>
            <a:endParaRPr lang="en-US" sz="2400" dirty="0">
              <a:ea typeface="Courier New" charset="0"/>
              <a:cs typeface="Courier New" charset="0"/>
            </a:endParaRPr>
          </a:p>
          <a:p>
            <a:pPr>
              <a:buFont typeface="Wingdings" charset="2"/>
              <a:buChar char="q"/>
            </a:pPr>
            <a:r>
              <a:rPr lang="en-US" sz="2400" dirty="0" smtClean="0"/>
              <a:t> Kernel </a:t>
            </a:r>
            <a:r>
              <a:rPr lang="en-US" sz="2400" b="1" dirty="0"/>
              <a:t>N</a:t>
            </a:r>
            <a:r>
              <a:rPr lang="en-US" sz="2400" b="1" dirty="0" smtClean="0"/>
              <a:t>amespaces</a:t>
            </a:r>
            <a:endParaRPr lang="en-US" sz="2400" b="1" dirty="0"/>
          </a:p>
          <a:p>
            <a:pPr>
              <a:buFont typeface="Wingdings" charset="2"/>
              <a:buChar char="q"/>
            </a:pPr>
            <a:r>
              <a:rPr lang="en-US" sz="2400" dirty="0" smtClean="0"/>
              <a:t> </a:t>
            </a:r>
            <a:r>
              <a:rPr lang="en-US" sz="2400" b="1" dirty="0" err="1" smtClean="0">
                <a:ea typeface="Courier New" charset="0"/>
                <a:cs typeface="Courier New" charset="0"/>
              </a:rPr>
              <a:t>chroot</a:t>
            </a:r>
            <a:endParaRPr lang="en-US" sz="2400" b="1" dirty="0">
              <a:ea typeface="Courier New" charset="0"/>
              <a:cs typeface="Courier New" charset="0"/>
            </a:endParaRPr>
          </a:p>
          <a:p>
            <a:pPr>
              <a:buFont typeface="Wingdings" charset="2"/>
              <a:buChar char="q"/>
            </a:pPr>
            <a:r>
              <a:rPr lang="en-US" sz="2400" dirty="0" smtClean="0"/>
              <a:t> Linux </a:t>
            </a:r>
            <a:r>
              <a:rPr lang="en-US" sz="2400" b="1" dirty="0"/>
              <a:t>C</a:t>
            </a:r>
            <a:r>
              <a:rPr lang="en-US" sz="2400" b="1" dirty="0" smtClean="0"/>
              <a:t>apabilities</a:t>
            </a:r>
            <a:endParaRPr lang="en-US" sz="2400" b="1" dirty="0"/>
          </a:p>
          <a:p>
            <a:pPr>
              <a:buFont typeface="Wingdings" charset="2"/>
              <a:buChar char="q"/>
            </a:pPr>
            <a:r>
              <a:rPr lang="en-US" sz="2400" dirty="0" smtClean="0"/>
              <a:t> Security </a:t>
            </a:r>
            <a:r>
              <a:rPr lang="en-US" sz="2400" dirty="0"/>
              <a:t>(</a:t>
            </a:r>
            <a:r>
              <a:rPr lang="en-US" sz="2400" b="1" dirty="0" err="1"/>
              <a:t>SELinux</a:t>
            </a:r>
            <a:r>
              <a:rPr lang="en-US" sz="2400" dirty="0"/>
              <a:t>)</a:t>
            </a:r>
          </a:p>
          <a:p>
            <a:endParaRPr lang="en-US" sz="2400"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690" y="1826544"/>
            <a:ext cx="4038600" cy="3721100"/>
          </a:xfrm>
          <a:prstGeom prst="rect">
            <a:avLst/>
          </a:prstGeom>
        </p:spPr>
      </p:pic>
    </p:spTree>
    <p:extLst>
      <p:ext uri="{BB962C8B-B14F-4D97-AF65-F5344CB8AC3E}">
        <p14:creationId xmlns:p14="http://schemas.microsoft.com/office/powerpoint/2010/main" val="28946579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6"/>
            <a:ext cx="10058400" cy="627795"/>
          </a:xfrm>
        </p:spPr>
        <p:txBody>
          <a:bodyPr/>
          <a:lstStyle/>
          <a:p>
            <a:r>
              <a:rPr lang="en-US" dirty="0" smtClean="0"/>
              <a:t>What Are </a:t>
            </a:r>
            <a:r>
              <a:rPr lang="en-US" dirty="0" err="1" smtClean="0"/>
              <a:t>Cgroups</a:t>
            </a:r>
            <a:endParaRPr lang="en-US" dirty="0"/>
          </a:p>
        </p:txBody>
      </p:sp>
      <p:sp>
        <p:nvSpPr>
          <p:cNvPr id="3" name="Content Placeholder 2"/>
          <p:cNvSpPr>
            <a:spLocks noGrp="1"/>
          </p:cNvSpPr>
          <p:nvPr>
            <p:ph idx="1"/>
          </p:nvPr>
        </p:nvSpPr>
        <p:spPr>
          <a:xfrm>
            <a:off x="1097279" y="1066801"/>
            <a:ext cx="7056121" cy="4802293"/>
          </a:xfrm>
        </p:spPr>
        <p:txBody>
          <a:bodyPr>
            <a:noAutofit/>
          </a:bodyPr>
          <a:lstStyle/>
          <a:p>
            <a:pPr>
              <a:buFont typeface="Wingdings" charset="2"/>
              <a:buChar char="q"/>
            </a:pPr>
            <a:r>
              <a:rPr lang="en-US" sz="2400" dirty="0" smtClean="0"/>
              <a:t> Built </a:t>
            </a:r>
            <a:r>
              <a:rPr lang="en-US" sz="2400" dirty="0"/>
              <a:t>into Kernel (RHEL7/</a:t>
            </a:r>
            <a:r>
              <a:rPr lang="en-US" sz="2400" dirty="0" err="1"/>
              <a:t>Debian</a:t>
            </a:r>
            <a:r>
              <a:rPr lang="en-US" sz="2400" dirty="0"/>
              <a:t>/</a:t>
            </a:r>
            <a:r>
              <a:rPr lang="en-US" sz="2400" dirty="0" err="1"/>
              <a:t>etc</a:t>
            </a:r>
            <a:r>
              <a:rPr lang="en-US" sz="2400" dirty="0"/>
              <a:t>)</a:t>
            </a:r>
          </a:p>
          <a:p>
            <a:pPr>
              <a:buFont typeface="Wingdings" charset="2"/>
              <a:buChar char="q"/>
            </a:pPr>
            <a:r>
              <a:rPr lang="en-US" sz="2400" dirty="0" smtClean="0"/>
              <a:t> Generically </a:t>
            </a:r>
            <a:r>
              <a:rPr lang="en-US" sz="2400" dirty="0"/>
              <a:t>isolates resource usage (CPU, memory, disk, network)</a:t>
            </a:r>
          </a:p>
          <a:p>
            <a:pPr>
              <a:buFont typeface="Wingdings" charset="2"/>
              <a:buChar char="q"/>
            </a:pPr>
            <a:r>
              <a:rPr lang="en-US" sz="2400" dirty="0" smtClean="0"/>
              <a:t> Guarantee </a:t>
            </a:r>
            <a:r>
              <a:rPr lang="en-US" sz="2400" dirty="0"/>
              <a:t>resources to app/set of apps</a:t>
            </a:r>
          </a:p>
          <a:p>
            <a:pPr>
              <a:buFont typeface="Wingdings" charset="2"/>
              <a:buChar char="q"/>
            </a:pPr>
            <a:r>
              <a:rPr lang="en-US" sz="2400" dirty="0" smtClean="0"/>
              <a:t> Can </a:t>
            </a:r>
            <a:r>
              <a:rPr lang="en-US" sz="2400" dirty="0"/>
              <a:t>be adjusted on the fly</a:t>
            </a:r>
          </a:p>
          <a:p>
            <a:pPr>
              <a:buFont typeface="Wingdings" charset="2"/>
              <a:buChar char="q"/>
            </a:pPr>
            <a:r>
              <a:rPr lang="en-US" sz="2400" dirty="0" smtClean="0"/>
              <a:t> Can </a:t>
            </a:r>
            <a:r>
              <a:rPr lang="en-US" sz="2400" dirty="0"/>
              <a:t>monitor the </a:t>
            </a:r>
            <a:r>
              <a:rPr lang="en-US" sz="2400" dirty="0" err="1"/>
              <a:t>cgroup</a:t>
            </a:r>
            <a:r>
              <a:rPr lang="en-US" sz="2400" dirty="0"/>
              <a:t> itself to see </a:t>
            </a:r>
            <a:r>
              <a:rPr lang="en-US" sz="2400" dirty="0" smtClean="0"/>
              <a:t>utilization</a:t>
            </a:r>
            <a:endParaRPr lang="en-US" sz="2400" dirty="0"/>
          </a:p>
          <a:p>
            <a:pPr>
              <a:buFont typeface="Wingdings" charset="2"/>
              <a:buChar char="q"/>
            </a:pPr>
            <a:endParaRPr lang="en-US" sz="2400" dirty="0" smtClean="0"/>
          </a:p>
          <a:p>
            <a:pPr>
              <a:buFont typeface="Wingdings" charset="2"/>
              <a:buChar char="q"/>
            </a:pPr>
            <a:endParaRPr lang="en-US" sz="2400"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001206531"/>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t>
            </a:r>
            <a:r>
              <a:rPr lang="en-US" dirty="0" err="1" smtClean="0"/>
              <a:t>Cgroups</a:t>
            </a:r>
            <a:endParaRPr lang="en-US" dirty="0"/>
          </a:p>
        </p:txBody>
      </p:sp>
      <p:sp>
        <p:nvSpPr>
          <p:cNvPr id="3" name="Content Placeholder 2"/>
          <p:cNvSpPr>
            <a:spLocks noGrp="1"/>
          </p:cNvSpPr>
          <p:nvPr>
            <p:ph idx="1"/>
          </p:nvPr>
        </p:nvSpPr>
        <p:spPr>
          <a:xfrm>
            <a:off x="1097279" y="1066801"/>
            <a:ext cx="7056121" cy="4802293"/>
          </a:xfrm>
        </p:spPr>
        <p:txBody>
          <a:bodyPr>
            <a:noAutofit/>
          </a:bodyPr>
          <a:lstStyle/>
          <a:p>
            <a:pPr>
              <a:buFont typeface="Wingdings" charset="2"/>
              <a:buChar char="q"/>
            </a:pPr>
            <a:r>
              <a:rPr lang="en-US" sz="2400" dirty="0" smtClean="0"/>
              <a:t> Wikipedia says: </a:t>
            </a:r>
          </a:p>
          <a:p>
            <a:pPr marL="0" indent="0">
              <a:buNone/>
            </a:pPr>
            <a:r>
              <a:rPr lang="en-US" sz="2400" dirty="0" smtClean="0"/>
              <a:t>“</a:t>
            </a:r>
            <a:r>
              <a:rPr lang="en-US" sz="2400" b="1" dirty="0" err="1" smtClean="0"/>
              <a:t>cgroups</a:t>
            </a:r>
            <a:r>
              <a:rPr lang="en-US" sz="2400" dirty="0" smtClean="0"/>
              <a:t> (abbreviated from control </a:t>
            </a:r>
            <a:r>
              <a:rPr lang="en-US" sz="2400" dirty="0"/>
              <a:t>groups) is a Linux kernel feature that limits, accounts for, and isolates the resource usage (CPU, memory, disk I/O, network, etc.) of a collection of processes.</a:t>
            </a:r>
            <a:r>
              <a:rPr lang="en-US" sz="2400" dirty="0" smtClean="0"/>
              <a:t>“ </a:t>
            </a:r>
            <a:endParaRPr lang="en-US" sz="2400" dirty="0"/>
          </a:p>
          <a:p>
            <a:pPr>
              <a:buFont typeface="Wingdings" charset="2"/>
              <a:buChar char="q"/>
            </a:pPr>
            <a:endParaRPr lang="en-US" sz="2400" dirty="0" smtClean="0"/>
          </a:p>
          <a:p>
            <a:pPr>
              <a:buFont typeface="Wingdings" charset="2"/>
              <a:buChar char="q"/>
            </a:pPr>
            <a:endParaRPr lang="en-US" sz="2400"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20738489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of Control Groups</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7" name="Rounded Rectangle 6"/>
          <p:cNvSpPr/>
          <p:nvPr/>
        </p:nvSpPr>
        <p:spPr>
          <a:xfrm>
            <a:off x="1600200" y="1219200"/>
            <a:ext cx="9220200" cy="4953000"/>
          </a:xfrm>
          <a:prstGeom prst="roundRect">
            <a:avLst/>
          </a:prstGeom>
          <a:noFill/>
          <a:ln w="63500">
            <a:solidFill>
              <a:schemeClr val="accent1"/>
            </a:solidFill>
            <a:prstDash val="dash"/>
            <a:round/>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442245" y="3003572"/>
            <a:ext cx="8045818" cy="140468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442243" y="4520495"/>
            <a:ext cx="8045819" cy="1404688"/>
          </a:xfrm>
          <a:prstGeom prst="roundRect">
            <a:avLst/>
          </a:prstGeom>
          <a:solidFill>
            <a:srgbClr val="FF5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p:cNvSpPr/>
          <p:nvPr/>
        </p:nvSpPr>
        <p:spPr>
          <a:xfrm>
            <a:off x="2436382" y="1475792"/>
            <a:ext cx="1935398" cy="14046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470704" y="1475792"/>
            <a:ext cx="1935398" cy="140468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511684" y="1475792"/>
            <a:ext cx="1935398" cy="1404688"/>
          </a:xfrm>
          <a:prstGeom prst="round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8552664" y="1478914"/>
            <a:ext cx="1935398" cy="140468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66999" y="4659288"/>
            <a:ext cx="6636753" cy="1261884"/>
          </a:xfrm>
          <a:prstGeom prst="rect">
            <a:avLst/>
          </a:prstGeom>
          <a:noFill/>
        </p:spPr>
        <p:txBody>
          <a:bodyPr wrap="none" rtlCol="0">
            <a:spAutoFit/>
          </a:bodyPr>
          <a:lstStyle/>
          <a:p>
            <a:r>
              <a:rPr lang="en-US" sz="2800" b="1" dirty="0" smtClean="0">
                <a:latin typeface="+mn-lt"/>
                <a:ea typeface="Courier New" charset="0"/>
                <a:cs typeface="Courier New" charset="0"/>
              </a:rPr>
              <a:t>USERS</a:t>
            </a:r>
          </a:p>
          <a:p>
            <a:endParaRPr lang="en-US" sz="2400" b="1" dirty="0" smtClean="0">
              <a:latin typeface="Courier New" charset="0"/>
              <a:ea typeface="Courier New" charset="0"/>
              <a:cs typeface="Courier New" charset="0"/>
            </a:endParaRPr>
          </a:p>
          <a:p>
            <a:r>
              <a:rPr lang="en-US" sz="2400" dirty="0" smtClean="0">
                <a:latin typeface="Courier New" charset="0"/>
                <a:ea typeface="Courier New" charset="0"/>
                <a:cs typeface="Courier New" charset="0"/>
              </a:rPr>
              <a:t>@admin, student-1, student-2, guest</a:t>
            </a:r>
            <a:endParaRPr lang="en-US" sz="2400" dirty="0">
              <a:latin typeface="Courier New" charset="0"/>
              <a:ea typeface="Courier New" charset="0"/>
              <a:cs typeface="Courier New" charset="0"/>
            </a:endParaRPr>
          </a:p>
        </p:txBody>
      </p:sp>
      <p:sp>
        <p:nvSpPr>
          <p:cNvPr id="18" name="TextBox 17"/>
          <p:cNvSpPr txBox="1"/>
          <p:nvPr/>
        </p:nvSpPr>
        <p:spPr>
          <a:xfrm>
            <a:off x="2666999" y="3074974"/>
            <a:ext cx="4608954" cy="1261884"/>
          </a:xfrm>
          <a:prstGeom prst="rect">
            <a:avLst/>
          </a:prstGeom>
          <a:noFill/>
        </p:spPr>
        <p:txBody>
          <a:bodyPr wrap="none" rtlCol="0">
            <a:spAutoFit/>
          </a:bodyPr>
          <a:lstStyle/>
          <a:p>
            <a:r>
              <a:rPr lang="en-US" sz="2800" b="1" dirty="0" smtClean="0">
                <a:latin typeface="+mn-lt"/>
                <a:ea typeface="Courier New" charset="0"/>
                <a:cs typeface="Courier New" charset="0"/>
              </a:rPr>
              <a:t>PROCESSES</a:t>
            </a:r>
          </a:p>
          <a:p>
            <a:endParaRPr lang="en-US" sz="2400" b="1" dirty="0" smtClean="0">
              <a:latin typeface="Courier New" charset="0"/>
              <a:ea typeface="Courier New" charset="0"/>
              <a:cs typeface="Courier New" charset="0"/>
            </a:endParaRPr>
          </a:p>
          <a:p>
            <a:r>
              <a:rPr lang="en-US" sz="2400" dirty="0" smtClean="0">
                <a:latin typeface="Courier New" charset="0"/>
                <a:ea typeface="Courier New" charset="0"/>
                <a:cs typeface="Courier New" charset="0"/>
              </a:rPr>
              <a:t>Firefox-*, </a:t>
            </a:r>
            <a:r>
              <a:rPr lang="en-US" sz="2400" dirty="0" err="1" smtClean="0">
                <a:latin typeface="Courier New" charset="0"/>
                <a:ea typeface="Courier New" charset="0"/>
                <a:cs typeface="Courier New" charset="0"/>
              </a:rPr>
              <a:t>npmviewer.bin</a:t>
            </a:r>
            <a:endParaRPr lang="en-US" sz="2400" dirty="0" smtClean="0">
              <a:latin typeface="Courier New" charset="0"/>
              <a:ea typeface="Courier New" charset="0"/>
              <a:cs typeface="Courier New" charset="0"/>
            </a:endParaRPr>
          </a:p>
        </p:txBody>
      </p:sp>
      <p:sp>
        <p:nvSpPr>
          <p:cNvPr id="19" name="TextBox 18"/>
          <p:cNvSpPr txBox="1"/>
          <p:nvPr/>
        </p:nvSpPr>
        <p:spPr>
          <a:xfrm>
            <a:off x="2383364" y="1547194"/>
            <a:ext cx="2028120" cy="1261884"/>
          </a:xfrm>
          <a:prstGeom prst="rect">
            <a:avLst/>
          </a:prstGeom>
          <a:noFill/>
        </p:spPr>
        <p:txBody>
          <a:bodyPr wrap="none" rtlCol="0">
            <a:spAutoFit/>
          </a:bodyPr>
          <a:lstStyle/>
          <a:p>
            <a:pPr algn="ctr"/>
            <a:r>
              <a:rPr lang="en-US" sz="2800" b="1" dirty="0" smtClean="0">
                <a:latin typeface="+mn-lt"/>
                <a:ea typeface="Courier New" charset="0"/>
                <a:cs typeface="Courier New" charset="0"/>
              </a:rPr>
              <a:t>CPU</a:t>
            </a:r>
          </a:p>
          <a:p>
            <a:pPr algn="ctr"/>
            <a:endParaRPr lang="en-US" sz="2400" b="1" dirty="0">
              <a:latin typeface="Courier New" charset="0"/>
              <a:ea typeface="Courier New" charset="0"/>
              <a:cs typeface="Courier New" charset="0"/>
            </a:endParaRPr>
          </a:p>
          <a:p>
            <a:pPr algn="ctr"/>
            <a:r>
              <a:rPr lang="en-US" sz="2400" dirty="0" smtClean="0">
                <a:latin typeface="Courier New" charset="0"/>
                <a:ea typeface="Courier New" charset="0"/>
                <a:cs typeface="Courier New" charset="0"/>
              </a:rPr>
              <a:t>512 Shares</a:t>
            </a:r>
            <a:endParaRPr lang="en-US" sz="2400" dirty="0">
              <a:latin typeface="Courier New" charset="0"/>
              <a:ea typeface="Courier New" charset="0"/>
              <a:cs typeface="Courier New" charset="0"/>
            </a:endParaRPr>
          </a:p>
        </p:txBody>
      </p:sp>
      <p:sp>
        <p:nvSpPr>
          <p:cNvPr id="20" name="TextBox 19"/>
          <p:cNvSpPr txBox="1"/>
          <p:nvPr/>
        </p:nvSpPr>
        <p:spPr>
          <a:xfrm>
            <a:off x="4604215" y="1540892"/>
            <a:ext cx="1659429" cy="1261884"/>
          </a:xfrm>
          <a:prstGeom prst="rect">
            <a:avLst/>
          </a:prstGeom>
          <a:noFill/>
        </p:spPr>
        <p:txBody>
          <a:bodyPr wrap="none" rtlCol="0">
            <a:spAutoFit/>
          </a:bodyPr>
          <a:lstStyle/>
          <a:p>
            <a:pPr algn="ctr"/>
            <a:r>
              <a:rPr lang="en-US" sz="2800" b="1" dirty="0" smtClean="0">
                <a:latin typeface="+mn-lt"/>
                <a:ea typeface="Courier New" charset="0"/>
                <a:cs typeface="Courier New" charset="0"/>
              </a:rPr>
              <a:t>MEMORY</a:t>
            </a:r>
          </a:p>
          <a:p>
            <a:pPr algn="ctr"/>
            <a:endParaRPr lang="en-US" sz="2400" b="1" dirty="0">
              <a:latin typeface="Courier New" charset="0"/>
              <a:ea typeface="Courier New" charset="0"/>
              <a:cs typeface="Courier New" charset="0"/>
            </a:endParaRPr>
          </a:p>
          <a:p>
            <a:pPr algn="ctr"/>
            <a:r>
              <a:rPr lang="en-US" sz="2400" dirty="0" smtClean="0">
                <a:latin typeface="Courier New" charset="0"/>
                <a:ea typeface="Courier New" charset="0"/>
                <a:cs typeface="Courier New" charset="0"/>
              </a:rPr>
              <a:t>No Limit</a:t>
            </a:r>
            <a:endParaRPr lang="en-US" sz="2400" dirty="0">
              <a:latin typeface="Courier New" charset="0"/>
              <a:ea typeface="Courier New" charset="0"/>
              <a:cs typeface="Courier New" charset="0"/>
            </a:endParaRPr>
          </a:p>
        </p:txBody>
      </p:sp>
      <p:sp>
        <p:nvSpPr>
          <p:cNvPr id="21" name="TextBox 20"/>
          <p:cNvSpPr txBox="1"/>
          <p:nvPr/>
        </p:nvSpPr>
        <p:spPr>
          <a:xfrm>
            <a:off x="6581066" y="1540892"/>
            <a:ext cx="1736886" cy="1261884"/>
          </a:xfrm>
          <a:prstGeom prst="rect">
            <a:avLst/>
          </a:prstGeom>
          <a:noFill/>
        </p:spPr>
        <p:txBody>
          <a:bodyPr wrap="none" rtlCol="0">
            <a:spAutoFit/>
          </a:bodyPr>
          <a:lstStyle/>
          <a:p>
            <a:pPr algn="ctr"/>
            <a:r>
              <a:rPr lang="en-US" sz="2800" b="1" dirty="0" smtClean="0">
                <a:latin typeface="+mn-lt"/>
                <a:ea typeface="Courier New" charset="0"/>
                <a:cs typeface="Courier New" charset="0"/>
              </a:rPr>
              <a:t>NETWORK</a:t>
            </a:r>
          </a:p>
          <a:p>
            <a:pPr algn="ctr"/>
            <a:endParaRPr lang="en-US" sz="2400" b="1" dirty="0">
              <a:latin typeface="Courier New" charset="0"/>
              <a:ea typeface="Courier New" charset="0"/>
              <a:cs typeface="Courier New" charset="0"/>
            </a:endParaRPr>
          </a:p>
          <a:p>
            <a:pPr algn="ctr"/>
            <a:r>
              <a:rPr lang="en-US" sz="2400" dirty="0" smtClean="0">
                <a:latin typeface="Courier New" charset="0"/>
                <a:ea typeface="Courier New" charset="0"/>
                <a:cs typeface="Courier New" charset="0"/>
              </a:rPr>
              <a:t>No Limit</a:t>
            </a:r>
            <a:endParaRPr lang="en-US" sz="2400" dirty="0">
              <a:latin typeface="Courier New" charset="0"/>
              <a:ea typeface="Courier New" charset="0"/>
              <a:cs typeface="Courier New" charset="0"/>
            </a:endParaRPr>
          </a:p>
        </p:txBody>
      </p:sp>
      <p:sp>
        <p:nvSpPr>
          <p:cNvPr id="22" name="TextBox 21"/>
          <p:cNvSpPr txBox="1"/>
          <p:nvPr/>
        </p:nvSpPr>
        <p:spPr>
          <a:xfrm>
            <a:off x="8690648" y="1540892"/>
            <a:ext cx="1659430" cy="1261884"/>
          </a:xfrm>
          <a:prstGeom prst="rect">
            <a:avLst/>
          </a:prstGeom>
          <a:noFill/>
        </p:spPr>
        <p:txBody>
          <a:bodyPr wrap="none" rtlCol="0">
            <a:spAutoFit/>
          </a:bodyPr>
          <a:lstStyle/>
          <a:p>
            <a:pPr algn="ctr"/>
            <a:r>
              <a:rPr lang="en-US" sz="2800" b="1" dirty="0" smtClean="0">
                <a:latin typeface="+mn-lt"/>
                <a:ea typeface="Courier New" charset="0"/>
                <a:cs typeface="Courier New" charset="0"/>
              </a:rPr>
              <a:t>STORAGE</a:t>
            </a:r>
          </a:p>
          <a:p>
            <a:pPr algn="ctr"/>
            <a:r>
              <a:rPr lang="en-US" sz="2400" b="1" dirty="0" smtClean="0">
                <a:latin typeface="+mn-lt"/>
                <a:ea typeface="Courier New" charset="0"/>
                <a:cs typeface="Courier New" charset="0"/>
              </a:rPr>
              <a:t>I/0</a:t>
            </a:r>
            <a:endParaRPr lang="en-US" sz="2400" b="1" dirty="0">
              <a:latin typeface="+mn-lt"/>
              <a:ea typeface="Courier New" charset="0"/>
              <a:cs typeface="Courier New" charset="0"/>
            </a:endParaRPr>
          </a:p>
          <a:p>
            <a:pPr algn="ctr"/>
            <a:r>
              <a:rPr lang="en-US" sz="2400" dirty="0" smtClean="0">
                <a:latin typeface="Courier New" charset="0"/>
                <a:ea typeface="Courier New" charset="0"/>
                <a:cs typeface="Courier New" charset="0"/>
              </a:rPr>
              <a:t>No limit</a:t>
            </a:r>
            <a:endParaRPr lang="en-US" sz="2400" dirty="0">
              <a:latin typeface="Courier New" charset="0"/>
              <a:ea typeface="Courier New" charset="0"/>
              <a:cs typeface="Courier New" charset="0"/>
            </a:endParaRPr>
          </a:p>
        </p:txBody>
      </p:sp>
      <p:sp>
        <p:nvSpPr>
          <p:cNvPr id="23" name="TextBox 22"/>
          <p:cNvSpPr txBox="1"/>
          <p:nvPr/>
        </p:nvSpPr>
        <p:spPr>
          <a:xfrm rot="16200000">
            <a:off x="735309" y="3422464"/>
            <a:ext cx="2646687" cy="584775"/>
          </a:xfrm>
          <a:prstGeom prst="rect">
            <a:avLst/>
          </a:prstGeom>
          <a:noFill/>
        </p:spPr>
        <p:txBody>
          <a:bodyPr wrap="none" rtlCol="0">
            <a:spAutoFit/>
          </a:bodyPr>
          <a:lstStyle/>
          <a:p>
            <a:r>
              <a:rPr lang="en-US" sz="3200" b="1" dirty="0" smtClean="0"/>
              <a:t>CGROUP No. 1</a:t>
            </a:r>
            <a:endParaRPr lang="en-US" sz="3200" b="1" dirty="0"/>
          </a:p>
        </p:txBody>
      </p:sp>
    </p:spTree>
    <p:extLst>
      <p:ext uri="{BB962C8B-B14F-4D97-AF65-F5344CB8AC3E}">
        <p14:creationId xmlns:p14="http://schemas.microsoft.com/office/powerpoint/2010/main" val="94494976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Kernel N</a:t>
            </a:r>
            <a:r>
              <a:rPr lang="en-US" dirty="0" smtClean="0"/>
              <a:t>amespaces</a:t>
            </a:r>
            <a:endParaRPr lang="en-US" dirty="0"/>
          </a:p>
        </p:txBody>
      </p:sp>
      <p:sp>
        <p:nvSpPr>
          <p:cNvPr id="3" name="Content Placeholder 2"/>
          <p:cNvSpPr>
            <a:spLocks noGrp="1"/>
          </p:cNvSpPr>
          <p:nvPr>
            <p:ph idx="1"/>
          </p:nvPr>
        </p:nvSpPr>
        <p:spPr/>
        <p:txBody>
          <a:bodyPr/>
          <a:lstStyle/>
          <a:p>
            <a:pPr>
              <a:buFont typeface="Wingdings" charset="2"/>
              <a:buChar char="q"/>
            </a:pPr>
            <a:r>
              <a:rPr lang="en-US" sz="2400" dirty="0" smtClean="0"/>
              <a:t> Isolating </a:t>
            </a:r>
            <a:r>
              <a:rPr lang="en-US" sz="2400" dirty="0"/>
              <a:t>views of the system</a:t>
            </a:r>
          </a:p>
          <a:p>
            <a:pPr>
              <a:buFont typeface="Wingdings" charset="2"/>
              <a:buChar char="q"/>
            </a:pPr>
            <a:r>
              <a:rPr lang="en-US" sz="2400" dirty="0" smtClean="0"/>
              <a:t> You can </a:t>
            </a:r>
            <a:r>
              <a:rPr lang="en-US" sz="2400" dirty="0"/>
              <a:t>make a process think it’s the only process</a:t>
            </a:r>
          </a:p>
          <a:p>
            <a:pPr>
              <a:buFont typeface="Wingdings" charset="2"/>
              <a:buChar char="q"/>
            </a:pPr>
            <a:r>
              <a:rPr lang="en-US" sz="2400" dirty="0" smtClean="0"/>
              <a:t> Built-in ways </a:t>
            </a:r>
            <a:r>
              <a:rPr lang="en-US" sz="2400" dirty="0"/>
              <a:t>to "virtualize" a process</a:t>
            </a:r>
          </a:p>
          <a:p>
            <a:endParaRPr lang="en-US" dirty="0" smtClean="0"/>
          </a:p>
          <a:p>
            <a:r>
              <a:rPr lang="en-US" sz="2400" dirty="0" smtClean="0"/>
              <a:t>Wikipedia says:</a:t>
            </a:r>
            <a:endParaRPr lang="en-US" sz="2400" dirty="0"/>
          </a:p>
          <a:p>
            <a:r>
              <a:rPr lang="en-US" sz="2400" b="1" dirty="0" smtClean="0"/>
              <a:t>“Namespaces</a:t>
            </a:r>
            <a:r>
              <a:rPr lang="en-US" sz="2400" dirty="0"/>
              <a:t> are a feature of the Linux </a:t>
            </a:r>
            <a:r>
              <a:rPr lang="en-US" sz="2400" b="1" dirty="0"/>
              <a:t>kernel</a:t>
            </a:r>
            <a:r>
              <a:rPr lang="en-US" sz="2400" dirty="0"/>
              <a:t> that isolates and virtualizes system resources of a collection of processes. Examples of resources that can be virtualized include process IDs, hostnames, user IDs, network access, </a:t>
            </a:r>
            <a:r>
              <a:rPr lang="en-US" sz="2400" dirty="0" smtClean="0"/>
              <a:t>inter-process </a:t>
            </a:r>
            <a:r>
              <a:rPr lang="en-US" sz="2400" dirty="0"/>
              <a:t>communication, and filesystems</a:t>
            </a:r>
            <a:r>
              <a:rPr lang="en-US" sz="2400" dirty="0" smtClean="0"/>
              <a:t>.”</a:t>
            </a:r>
            <a:endParaRPr lang="en-US" sz="2400"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12908036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Kernel N</a:t>
            </a:r>
            <a:r>
              <a:rPr lang="en-US" dirty="0" smtClean="0"/>
              <a:t>amespaces</a:t>
            </a:r>
            <a:endParaRPr lang="en-US" dirty="0"/>
          </a:p>
        </p:txBody>
      </p:sp>
      <p:sp>
        <p:nvSpPr>
          <p:cNvPr id="3" name="Content Placeholder 2"/>
          <p:cNvSpPr>
            <a:spLocks noGrp="1"/>
          </p:cNvSpPr>
          <p:nvPr>
            <p:ph idx="1"/>
          </p:nvPr>
        </p:nvSpPr>
        <p:spPr/>
        <p:txBody>
          <a:bodyPr/>
          <a:lstStyle/>
          <a:p>
            <a:pPr>
              <a:buFont typeface="Wingdings" charset="2"/>
              <a:buChar char="q"/>
            </a:pPr>
            <a:r>
              <a:rPr lang="en-US" sz="2400" b="1" dirty="0" smtClean="0"/>
              <a:t> </a:t>
            </a:r>
            <a:r>
              <a:rPr lang="en-US" sz="2400" b="1" dirty="0" err="1" smtClean="0">
                <a:latin typeface="Courier New" charset="0"/>
                <a:ea typeface="Courier New" charset="0"/>
                <a:cs typeface="Courier New" charset="0"/>
              </a:rPr>
              <a:t>mnt</a:t>
            </a:r>
            <a:r>
              <a:rPr lang="en-US" sz="2400" dirty="0"/>
              <a:t> </a:t>
            </a:r>
            <a:r>
              <a:rPr lang="en-US" sz="2400" dirty="0" smtClean="0"/>
              <a:t>	mount </a:t>
            </a:r>
            <a:r>
              <a:rPr lang="en-US" sz="2400" dirty="0"/>
              <a:t>points, </a:t>
            </a:r>
            <a:r>
              <a:rPr lang="en-US" sz="2400" dirty="0" smtClean="0"/>
              <a:t>filesystem</a:t>
            </a:r>
            <a:endParaRPr lang="en-US" sz="2400" dirty="0"/>
          </a:p>
          <a:p>
            <a:pPr>
              <a:buFont typeface="Wingdings" charset="2"/>
              <a:buChar char="q"/>
            </a:pPr>
            <a:r>
              <a:rPr lang="en-US" sz="2400" b="1" dirty="0" smtClean="0"/>
              <a:t> </a:t>
            </a:r>
            <a:r>
              <a:rPr lang="en-US" sz="2400" b="1" dirty="0" err="1" smtClean="0">
                <a:latin typeface="Courier New" charset="0"/>
                <a:ea typeface="Courier New" charset="0"/>
                <a:cs typeface="Courier New" charset="0"/>
              </a:rPr>
              <a:t>pid</a:t>
            </a:r>
            <a:r>
              <a:rPr lang="en-US" sz="2400" dirty="0"/>
              <a:t> 	</a:t>
            </a:r>
            <a:r>
              <a:rPr lang="en-US" sz="2400" dirty="0" smtClean="0"/>
              <a:t>processes</a:t>
            </a:r>
            <a:endParaRPr lang="en-US" sz="2400" dirty="0"/>
          </a:p>
          <a:p>
            <a:pPr>
              <a:buFont typeface="Wingdings" charset="2"/>
              <a:buChar char="q"/>
            </a:pPr>
            <a:r>
              <a:rPr lang="en-US" sz="2400" b="1" dirty="0" smtClean="0"/>
              <a:t> </a:t>
            </a:r>
            <a:r>
              <a:rPr lang="en-US" sz="2400" b="1" dirty="0" smtClean="0">
                <a:latin typeface="Courier New" charset="0"/>
                <a:ea typeface="Courier New" charset="0"/>
                <a:cs typeface="Courier New" charset="0"/>
              </a:rPr>
              <a:t>net</a:t>
            </a:r>
            <a:r>
              <a:rPr lang="en-US" sz="2400" dirty="0"/>
              <a:t> </a:t>
            </a:r>
            <a:r>
              <a:rPr lang="en-US" sz="2400" dirty="0" smtClean="0"/>
              <a:t>	network stack</a:t>
            </a:r>
            <a:endParaRPr lang="en-US" sz="2400" dirty="0"/>
          </a:p>
          <a:p>
            <a:pPr>
              <a:buFont typeface="Wingdings" charset="2"/>
              <a:buChar char="q"/>
            </a:pPr>
            <a:r>
              <a:rPr lang="en-US" sz="2400" b="1" dirty="0" smtClean="0"/>
              <a:t> </a:t>
            </a:r>
            <a:r>
              <a:rPr lang="en-US" sz="2400" b="1" dirty="0" err="1" smtClean="0">
                <a:latin typeface="Courier New" charset="0"/>
                <a:ea typeface="Courier New" charset="0"/>
                <a:cs typeface="Courier New" charset="0"/>
              </a:rPr>
              <a:t>ipc</a:t>
            </a:r>
            <a:r>
              <a:rPr lang="en-US" sz="2400" dirty="0"/>
              <a:t> </a:t>
            </a:r>
            <a:r>
              <a:rPr lang="en-US" sz="2400" dirty="0" smtClean="0"/>
              <a:t>	inter-process </a:t>
            </a:r>
            <a:r>
              <a:rPr lang="en-US" sz="2400" dirty="0" err="1" smtClean="0"/>
              <a:t>comms</a:t>
            </a:r>
            <a:endParaRPr lang="en-US" sz="2400" dirty="0"/>
          </a:p>
          <a:p>
            <a:pPr>
              <a:buFont typeface="Wingdings" charset="2"/>
              <a:buChar char="q"/>
            </a:pPr>
            <a:r>
              <a:rPr lang="en-US" sz="2400" b="1" dirty="0" smtClean="0"/>
              <a:t> </a:t>
            </a:r>
            <a:r>
              <a:rPr lang="en-US" sz="2400" b="1" dirty="0" err="1" smtClean="0">
                <a:latin typeface="Courier New" charset="0"/>
                <a:ea typeface="Courier New" charset="0"/>
                <a:cs typeface="Courier New" charset="0"/>
              </a:rPr>
              <a:t>uts</a:t>
            </a:r>
            <a:r>
              <a:rPr lang="en-US" sz="2400" dirty="0"/>
              <a:t> </a:t>
            </a:r>
            <a:r>
              <a:rPr lang="en-US" sz="2400" dirty="0" smtClean="0"/>
              <a:t>	hostname</a:t>
            </a:r>
            <a:endParaRPr lang="en-US" sz="2400" dirty="0"/>
          </a:p>
          <a:p>
            <a:pPr>
              <a:buFont typeface="Wingdings" charset="2"/>
              <a:buChar char="q"/>
            </a:pPr>
            <a:r>
              <a:rPr lang="en-US" sz="2400" b="1" dirty="0" smtClean="0"/>
              <a:t> </a:t>
            </a:r>
            <a:r>
              <a:rPr lang="en-US" sz="2400" b="1" dirty="0" smtClean="0">
                <a:latin typeface="Courier New" charset="0"/>
                <a:ea typeface="Courier New" charset="0"/>
                <a:cs typeface="Courier New" charset="0"/>
              </a:rPr>
              <a:t>user</a:t>
            </a:r>
            <a:r>
              <a:rPr lang="en-US" sz="2400" dirty="0"/>
              <a:t> 	</a:t>
            </a:r>
            <a:r>
              <a:rPr lang="en-US" sz="2400" dirty="0" smtClean="0"/>
              <a:t>UIDs</a:t>
            </a:r>
            <a:endParaRPr lang="en-US" sz="2400" dirty="0"/>
          </a:p>
          <a:p>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427" y="1408180"/>
            <a:ext cx="3028033" cy="4119533"/>
          </a:xfrm>
          <a:prstGeom prst="rect">
            <a:avLst/>
          </a:prstGeom>
        </p:spPr>
      </p:pic>
    </p:spTree>
    <p:extLst>
      <p:ext uri="{BB962C8B-B14F-4D97-AF65-F5344CB8AC3E}">
        <p14:creationId xmlns:p14="http://schemas.microsoft.com/office/powerpoint/2010/main" val="80343798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capabilities</a:t>
            </a:r>
          </a:p>
        </p:txBody>
      </p:sp>
      <p:sp>
        <p:nvSpPr>
          <p:cNvPr id="3" name="Content Placeholder 2"/>
          <p:cNvSpPr>
            <a:spLocks noGrp="1"/>
          </p:cNvSpPr>
          <p:nvPr>
            <p:ph idx="1"/>
          </p:nvPr>
        </p:nvSpPr>
        <p:spPr/>
        <p:txBody>
          <a:bodyPr>
            <a:normAutofit/>
          </a:bodyPr>
          <a:lstStyle/>
          <a:p>
            <a:pPr>
              <a:buFont typeface="Wingdings" charset="2"/>
              <a:buChar char="q"/>
            </a:pPr>
            <a:r>
              <a:rPr lang="en-US" sz="2400" b="1" dirty="0" smtClean="0"/>
              <a:t> </a:t>
            </a:r>
            <a:r>
              <a:rPr lang="en-US" sz="2400" dirty="0" smtClean="0"/>
              <a:t>Like Linux, </a:t>
            </a:r>
            <a:r>
              <a:rPr lang="en-US" sz="2400" dirty="0" smtClean="0">
                <a:latin typeface="Courier New" charset="0"/>
                <a:ea typeface="Courier New" charset="0"/>
                <a:cs typeface="Courier New" charset="0"/>
              </a:rPr>
              <a:t>root</a:t>
            </a:r>
            <a:r>
              <a:rPr lang="en-US" sz="2400" dirty="0"/>
              <a:t> has </a:t>
            </a:r>
            <a:r>
              <a:rPr lang="en-US" sz="2400" b="1" dirty="0"/>
              <a:t>all</a:t>
            </a:r>
            <a:r>
              <a:rPr lang="en-US" sz="2400" dirty="0"/>
              <a:t> </a:t>
            </a:r>
            <a:r>
              <a:rPr lang="en-US" sz="2400" dirty="0" smtClean="0"/>
              <a:t>capabilities.</a:t>
            </a:r>
            <a:endParaRPr lang="en-US" sz="2400" dirty="0"/>
          </a:p>
          <a:p>
            <a:pPr>
              <a:buFont typeface="Wingdings" charset="2"/>
              <a:buChar char="q"/>
            </a:pPr>
            <a:r>
              <a:rPr lang="en-US" sz="2400" dirty="0" smtClean="0"/>
              <a:t> Includes a </a:t>
            </a:r>
            <a:r>
              <a:rPr lang="en-US" sz="2400" dirty="0"/>
              <a:t>fine-grained division of </a:t>
            </a:r>
            <a:r>
              <a:rPr lang="en-US" sz="2400" dirty="0" smtClean="0">
                <a:latin typeface="Courier New" charset="0"/>
                <a:ea typeface="Courier New" charset="0"/>
                <a:cs typeface="Courier New" charset="0"/>
              </a:rPr>
              <a:t>root</a:t>
            </a:r>
            <a:r>
              <a:rPr lang="en-US" sz="2400" dirty="0" smtClean="0"/>
              <a:t>'s </a:t>
            </a:r>
            <a:r>
              <a:rPr lang="en-US" sz="2400" dirty="0"/>
              <a:t>permissions for a </a:t>
            </a:r>
            <a:r>
              <a:rPr lang="en-US" sz="2400" dirty="0" smtClean="0"/>
              <a:t>processes.</a:t>
            </a:r>
            <a:endParaRPr lang="en-US" sz="2400" dirty="0"/>
          </a:p>
          <a:p>
            <a:pPr>
              <a:buFont typeface="Wingdings" charset="2"/>
              <a:buChar char="q"/>
            </a:pPr>
            <a:r>
              <a:rPr lang="en-US" sz="2400" b="1" dirty="0" smtClean="0"/>
              <a:t> </a:t>
            </a:r>
            <a:r>
              <a:rPr lang="en-US" sz="2400" dirty="0" smtClean="0">
                <a:latin typeface="Courier New" charset="0"/>
                <a:ea typeface="Courier New" charset="0"/>
                <a:cs typeface="Courier New" charset="0"/>
              </a:rPr>
              <a:t>CAP_NET_ADMIN</a:t>
            </a:r>
            <a:r>
              <a:rPr lang="en-US" sz="2400" dirty="0"/>
              <a:t> - modify routing tables, firewalling, NAT, </a:t>
            </a:r>
            <a:r>
              <a:rPr lang="en-US" sz="2400" dirty="0" smtClean="0"/>
              <a:t>etc.</a:t>
            </a:r>
            <a:endParaRPr lang="en-US" sz="2400" dirty="0"/>
          </a:p>
          <a:p>
            <a:pPr>
              <a:buFont typeface="Wingdings" charset="2"/>
              <a:buChar char="q"/>
            </a:pPr>
            <a:r>
              <a:rPr lang="en-US" sz="2400" b="1" dirty="0" smtClean="0"/>
              <a:t> </a:t>
            </a:r>
            <a:r>
              <a:rPr lang="en-US" sz="2400" dirty="0" smtClean="0">
                <a:latin typeface="Courier New" charset="0"/>
                <a:ea typeface="Courier New" charset="0"/>
                <a:cs typeface="Courier New" charset="0"/>
              </a:rPr>
              <a:t>CAP_KILL</a:t>
            </a:r>
            <a:r>
              <a:rPr lang="en-US" sz="2400" dirty="0"/>
              <a:t> - bypass any checks for sending the kill signals</a:t>
            </a:r>
          </a:p>
          <a:p>
            <a:pPr>
              <a:buFont typeface="Wingdings" charset="2"/>
              <a:buChar char="q"/>
            </a:pPr>
            <a:r>
              <a:rPr lang="en-US" sz="2400" b="1" dirty="0" smtClean="0"/>
              <a:t> </a:t>
            </a:r>
            <a:r>
              <a:rPr lang="en-US" sz="2400" dirty="0" smtClean="0">
                <a:latin typeface="Courier New" charset="0"/>
                <a:ea typeface="Courier New" charset="0"/>
                <a:cs typeface="Courier New" charset="0"/>
              </a:rPr>
              <a:t>CAP_SYS_ADMIN</a:t>
            </a:r>
            <a:r>
              <a:rPr lang="en-US" sz="2400" dirty="0"/>
              <a:t> - mount, set hostname, </a:t>
            </a:r>
            <a:r>
              <a:rPr lang="en-US" sz="2400" dirty="0" smtClean="0"/>
              <a:t>etc.</a:t>
            </a:r>
            <a:endParaRPr lang="en-US" sz="2400"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5007945"/>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Docker B</a:t>
            </a:r>
            <a:r>
              <a:rPr lang="en-US" dirty="0" smtClean="0"/>
              <a:t>rings </a:t>
            </a:r>
            <a:r>
              <a:rPr lang="en-US" dirty="0"/>
              <a:t>T</a:t>
            </a:r>
            <a:r>
              <a:rPr lang="en-US" dirty="0" smtClean="0"/>
              <a:t>ogether</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3" name="Rounded Rectangle 2"/>
          <p:cNvSpPr/>
          <p:nvPr/>
        </p:nvSpPr>
        <p:spPr>
          <a:xfrm>
            <a:off x="4808656" y="1650442"/>
            <a:ext cx="5325944" cy="1295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5038844" y="2243714"/>
            <a:ext cx="1676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018456" y="2243714"/>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618656" y="2243714"/>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TextBox 9"/>
          <p:cNvSpPr txBox="1"/>
          <p:nvPr/>
        </p:nvSpPr>
        <p:spPr>
          <a:xfrm>
            <a:off x="7014792" y="1663828"/>
            <a:ext cx="1314848" cy="523220"/>
          </a:xfrm>
          <a:prstGeom prst="rect">
            <a:avLst/>
          </a:prstGeom>
          <a:noFill/>
          <a:ln>
            <a:noFill/>
          </a:ln>
        </p:spPr>
        <p:txBody>
          <a:bodyPr wrap="none" rtlCol="0">
            <a:spAutoFit/>
          </a:bodyPr>
          <a:lstStyle/>
          <a:p>
            <a:pPr algn="ctr"/>
            <a:r>
              <a:rPr lang="en-US" sz="2800" b="1" dirty="0" smtClean="0">
                <a:solidFill>
                  <a:schemeClr val="bg1"/>
                </a:solidFill>
              </a:rPr>
              <a:t>Storage</a:t>
            </a:r>
            <a:endParaRPr lang="en-US" sz="2800" b="1" dirty="0">
              <a:solidFill>
                <a:schemeClr val="bg1"/>
              </a:solidFill>
            </a:endParaRPr>
          </a:p>
        </p:txBody>
      </p:sp>
      <p:sp>
        <p:nvSpPr>
          <p:cNvPr id="11" name="TextBox 10"/>
          <p:cNvSpPr txBox="1"/>
          <p:nvPr/>
        </p:nvSpPr>
        <p:spPr>
          <a:xfrm>
            <a:off x="5071022" y="2357155"/>
            <a:ext cx="1612044" cy="369332"/>
          </a:xfrm>
          <a:prstGeom prst="rect">
            <a:avLst/>
          </a:prstGeom>
          <a:noFill/>
          <a:ln>
            <a:noFill/>
          </a:ln>
        </p:spPr>
        <p:txBody>
          <a:bodyPr wrap="none" rtlCol="0">
            <a:spAutoFit/>
          </a:bodyPr>
          <a:lstStyle/>
          <a:p>
            <a:r>
              <a:rPr lang="en-US" dirty="0" smtClean="0"/>
              <a:t>Device Mapper</a:t>
            </a:r>
            <a:endParaRPr lang="en-US" dirty="0"/>
          </a:p>
        </p:txBody>
      </p:sp>
      <p:sp>
        <p:nvSpPr>
          <p:cNvPr id="12" name="TextBox 11"/>
          <p:cNvSpPr txBox="1"/>
          <p:nvPr/>
        </p:nvSpPr>
        <p:spPr>
          <a:xfrm>
            <a:off x="7355141" y="2357155"/>
            <a:ext cx="622030" cy="369332"/>
          </a:xfrm>
          <a:prstGeom prst="rect">
            <a:avLst/>
          </a:prstGeom>
          <a:noFill/>
          <a:ln>
            <a:noFill/>
          </a:ln>
        </p:spPr>
        <p:txBody>
          <a:bodyPr wrap="none" rtlCol="0">
            <a:spAutoFit/>
          </a:bodyPr>
          <a:lstStyle/>
          <a:p>
            <a:r>
              <a:rPr lang="en-US" smtClean="0"/>
              <a:t>Btrfs</a:t>
            </a:r>
            <a:endParaRPr lang="en-US" dirty="0"/>
          </a:p>
        </p:txBody>
      </p:sp>
      <p:sp>
        <p:nvSpPr>
          <p:cNvPr id="13" name="TextBox 12"/>
          <p:cNvSpPr txBox="1"/>
          <p:nvPr/>
        </p:nvSpPr>
        <p:spPr>
          <a:xfrm>
            <a:off x="8955341" y="2357155"/>
            <a:ext cx="596830" cy="369332"/>
          </a:xfrm>
          <a:prstGeom prst="rect">
            <a:avLst/>
          </a:prstGeom>
          <a:noFill/>
          <a:ln>
            <a:noFill/>
          </a:ln>
        </p:spPr>
        <p:txBody>
          <a:bodyPr wrap="none" rtlCol="0">
            <a:spAutoFit/>
          </a:bodyPr>
          <a:lstStyle/>
          <a:p>
            <a:r>
              <a:rPr lang="en-US" dirty="0" err="1" smtClean="0"/>
              <a:t>Aufs</a:t>
            </a:r>
            <a:endParaRPr lang="en-US" dirty="0"/>
          </a:p>
        </p:txBody>
      </p:sp>
      <p:sp>
        <p:nvSpPr>
          <p:cNvPr id="14" name="Rounded Rectangle 13"/>
          <p:cNvSpPr/>
          <p:nvPr/>
        </p:nvSpPr>
        <p:spPr>
          <a:xfrm>
            <a:off x="869904" y="2988081"/>
            <a:ext cx="5539304" cy="1295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960279" y="3567898"/>
            <a:ext cx="103473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810057" y="3001467"/>
            <a:ext cx="2060180" cy="523220"/>
          </a:xfrm>
          <a:prstGeom prst="rect">
            <a:avLst/>
          </a:prstGeom>
          <a:noFill/>
          <a:ln>
            <a:noFill/>
          </a:ln>
        </p:spPr>
        <p:txBody>
          <a:bodyPr wrap="none" rtlCol="0">
            <a:spAutoFit/>
          </a:bodyPr>
          <a:lstStyle/>
          <a:p>
            <a:pPr algn="ctr"/>
            <a:r>
              <a:rPr lang="en-US" sz="2800" b="1" dirty="0" smtClean="0">
                <a:solidFill>
                  <a:schemeClr val="bg1"/>
                </a:solidFill>
              </a:rPr>
              <a:t>Namespaces</a:t>
            </a:r>
            <a:endParaRPr lang="en-US" sz="2800" b="1" dirty="0">
              <a:solidFill>
                <a:schemeClr val="bg1"/>
              </a:solidFill>
            </a:endParaRPr>
          </a:p>
        </p:txBody>
      </p:sp>
      <p:sp>
        <p:nvSpPr>
          <p:cNvPr id="22" name="Rounded Rectangle 21"/>
          <p:cNvSpPr/>
          <p:nvPr/>
        </p:nvSpPr>
        <p:spPr>
          <a:xfrm>
            <a:off x="6441386" y="2988081"/>
            <a:ext cx="5325944" cy="1295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p:nvSpPr>
        <p:spPr>
          <a:xfrm>
            <a:off x="6671574" y="3581353"/>
            <a:ext cx="1676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8651186" y="3581353"/>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0251386" y="3581353"/>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6" name="TextBox 25"/>
          <p:cNvSpPr txBox="1"/>
          <p:nvPr/>
        </p:nvSpPr>
        <p:spPr>
          <a:xfrm>
            <a:off x="8337502" y="3001467"/>
            <a:ext cx="1934889" cy="523220"/>
          </a:xfrm>
          <a:prstGeom prst="rect">
            <a:avLst/>
          </a:prstGeom>
          <a:noFill/>
          <a:ln>
            <a:noFill/>
          </a:ln>
        </p:spPr>
        <p:txBody>
          <a:bodyPr wrap="none" rtlCol="0">
            <a:spAutoFit/>
          </a:bodyPr>
          <a:lstStyle/>
          <a:p>
            <a:pPr algn="ctr"/>
            <a:r>
              <a:rPr lang="en-US" sz="2800" b="1" dirty="0" smtClean="0">
                <a:solidFill>
                  <a:schemeClr val="bg1"/>
                </a:solidFill>
              </a:rPr>
              <a:t>Networking</a:t>
            </a:r>
            <a:endParaRPr lang="en-US" sz="2800" b="1" dirty="0">
              <a:solidFill>
                <a:schemeClr val="bg1"/>
              </a:solidFill>
            </a:endParaRPr>
          </a:p>
        </p:txBody>
      </p:sp>
      <p:sp>
        <p:nvSpPr>
          <p:cNvPr id="27" name="TextBox 26"/>
          <p:cNvSpPr txBox="1"/>
          <p:nvPr/>
        </p:nvSpPr>
        <p:spPr>
          <a:xfrm>
            <a:off x="7209852" y="3694794"/>
            <a:ext cx="599844" cy="369332"/>
          </a:xfrm>
          <a:prstGeom prst="rect">
            <a:avLst/>
          </a:prstGeom>
          <a:noFill/>
          <a:ln>
            <a:noFill/>
          </a:ln>
        </p:spPr>
        <p:txBody>
          <a:bodyPr wrap="none" rtlCol="0">
            <a:spAutoFit/>
          </a:bodyPr>
          <a:lstStyle/>
          <a:p>
            <a:r>
              <a:rPr lang="en-US" dirty="0" err="1" smtClean="0"/>
              <a:t>veth</a:t>
            </a:r>
            <a:endParaRPr lang="en-US" dirty="0"/>
          </a:p>
        </p:txBody>
      </p:sp>
      <p:sp>
        <p:nvSpPr>
          <p:cNvPr id="28" name="TextBox 27"/>
          <p:cNvSpPr txBox="1"/>
          <p:nvPr/>
        </p:nvSpPr>
        <p:spPr>
          <a:xfrm>
            <a:off x="8907144" y="3694794"/>
            <a:ext cx="783933" cy="369332"/>
          </a:xfrm>
          <a:prstGeom prst="rect">
            <a:avLst/>
          </a:prstGeom>
          <a:noFill/>
          <a:ln>
            <a:noFill/>
          </a:ln>
        </p:spPr>
        <p:txBody>
          <a:bodyPr wrap="none" rtlCol="0">
            <a:spAutoFit/>
          </a:bodyPr>
          <a:lstStyle/>
          <a:p>
            <a:r>
              <a:rPr lang="en-US" smtClean="0"/>
              <a:t>bridge</a:t>
            </a:r>
            <a:endParaRPr lang="en-US" dirty="0"/>
          </a:p>
        </p:txBody>
      </p:sp>
      <p:sp>
        <p:nvSpPr>
          <p:cNvPr id="29" name="TextBox 28"/>
          <p:cNvSpPr txBox="1"/>
          <p:nvPr/>
        </p:nvSpPr>
        <p:spPr>
          <a:xfrm>
            <a:off x="10437485" y="3694794"/>
            <a:ext cx="923201" cy="369332"/>
          </a:xfrm>
          <a:prstGeom prst="rect">
            <a:avLst/>
          </a:prstGeom>
          <a:noFill/>
          <a:ln>
            <a:noFill/>
          </a:ln>
        </p:spPr>
        <p:txBody>
          <a:bodyPr wrap="none" rtlCol="0">
            <a:spAutoFit/>
          </a:bodyPr>
          <a:lstStyle/>
          <a:p>
            <a:r>
              <a:rPr lang="en-US" smtClean="0"/>
              <a:t>iptables</a:t>
            </a:r>
            <a:endParaRPr lang="en-US" dirty="0"/>
          </a:p>
        </p:txBody>
      </p:sp>
      <p:sp>
        <p:nvSpPr>
          <p:cNvPr id="34" name="Rounded Rectangle 33"/>
          <p:cNvSpPr/>
          <p:nvPr/>
        </p:nvSpPr>
        <p:spPr>
          <a:xfrm>
            <a:off x="2046198" y="3567898"/>
            <a:ext cx="103473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118425" y="3569341"/>
            <a:ext cx="103473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4198807" y="3567898"/>
            <a:ext cx="103473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5265717" y="3567898"/>
            <a:ext cx="103473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225813" y="3669799"/>
            <a:ext cx="503664" cy="369332"/>
          </a:xfrm>
          <a:prstGeom prst="rect">
            <a:avLst/>
          </a:prstGeom>
          <a:noFill/>
          <a:ln>
            <a:noFill/>
          </a:ln>
        </p:spPr>
        <p:txBody>
          <a:bodyPr wrap="none" rtlCol="0">
            <a:spAutoFit/>
          </a:bodyPr>
          <a:lstStyle/>
          <a:p>
            <a:r>
              <a:rPr lang="en-US" smtClean="0"/>
              <a:t>PID</a:t>
            </a:r>
            <a:endParaRPr lang="en-US" dirty="0"/>
          </a:p>
        </p:txBody>
      </p:sp>
      <p:sp>
        <p:nvSpPr>
          <p:cNvPr id="40" name="TextBox 39"/>
          <p:cNvSpPr txBox="1"/>
          <p:nvPr/>
        </p:nvSpPr>
        <p:spPr>
          <a:xfrm>
            <a:off x="2243997" y="3669799"/>
            <a:ext cx="643125" cy="369332"/>
          </a:xfrm>
          <a:prstGeom prst="rect">
            <a:avLst/>
          </a:prstGeom>
          <a:noFill/>
          <a:ln>
            <a:noFill/>
          </a:ln>
        </p:spPr>
        <p:txBody>
          <a:bodyPr wrap="none" rtlCol="0">
            <a:spAutoFit/>
          </a:bodyPr>
          <a:lstStyle/>
          <a:p>
            <a:r>
              <a:rPr lang="en-US" smtClean="0"/>
              <a:t>MNT</a:t>
            </a:r>
            <a:endParaRPr lang="en-US" dirty="0"/>
          </a:p>
        </p:txBody>
      </p:sp>
      <p:sp>
        <p:nvSpPr>
          <p:cNvPr id="41" name="TextBox 40"/>
          <p:cNvSpPr txBox="1"/>
          <p:nvPr/>
        </p:nvSpPr>
        <p:spPr>
          <a:xfrm>
            <a:off x="3394996" y="3669799"/>
            <a:ext cx="484428" cy="369332"/>
          </a:xfrm>
          <a:prstGeom prst="rect">
            <a:avLst/>
          </a:prstGeom>
          <a:noFill/>
          <a:ln>
            <a:noFill/>
          </a:ln>
        </p:spPr>
        <p:txBody>
          <a:bodyPr wrap="none" rtlCol="0">
            <a:spAutoFit/>
          </a:bodyPr>
          <a:lstStyle/>
          <a:p>
            <a:r>
              <a:rPr lang="en-US" smtClean="0"/>
              <a:t>IPC</a:t>
            </a:r>
            <a:endParaRPr lang="en-US" dirty="0"/>
          </a:p>
        </p:txBody>
      </p:sp>
      <p:sp>
        <p:nvSpPr>
          <p:cNvPr id="42" name="TextBox 41"/>
          <p:cNvSpPr txBox="1"/>
          <p:nvPr/>
        </p:nvSpPr>
        <p:spPr>
          <a:xfrm>
            <a:off x="4473959" y="3682875"/>
            <a:ext cx="549253" cy="369332"/>
          </a:xfrm>
          <a:prstGeom prst="rect">
            <a:avLst/>
          </a:prstGeom>
          <a:noFill/>
          <a:ln>
            <a:noFill/>
          </a:ln>
        </p:spPr>
        <p:txBody>
          <a:bodyPr wrap="none" rtlCol="0">
            <a:spAutoFit/>
          </a:bodyPr>
          <a:lstStyle/>
          <a:p>
            <a:pPr algn="ctr"/>
            <a:r>
              <a:rPr lang="en-US" dirty="0" smtClean="0"/>
              <a:t>UTS</a:t>
            </a:r>
            <a:endParaRPr lang="en-US" dirty="0"/>
          </a:p>
        </p:txBody>
      </p:sp>
      <p:sp>
        <p:nvSpPr>
          <p:cNvPr id="43" name="TextBox 42"/>
          <p:cNvSpPr txBox="1"/>
          <p:nvPr/>
        </p:nvSpPr>
        <p:spPr>
          <a:xfrm>
            <a:off x="5540869" y="3682875"/>
            <a:ext cx="558166" cy="369332"/>
          </a:xfrm>
          <a:prstGeom prst="rect">
            <a:avLst/>
          </a:prstGeom>
          <a:noFill/>
          <a:ln>
            <a:noFill/>
          </a:ln>
        </p:spPr>
        <p:txBody>
          <a:bodyPr wrap="none" rtlCol="0">
            <a:spAutoFit/>
          </a:bodyPr>
          <a:lstStyle/>
          <a:p>
            <a:r>
              <a:rPr lang="en-US" dirty="0" smtClean="0"/>
              <a:t>NET</a:t>
            </a:r>
            <a:endParaRPr lang="en-US" dirty="0"/>
          </a:p>
        </p:txBody>
      </p:sp>
      <p:sp>
        <p:nvSpPr>
          <p:cNvPr id="44" name="Rounded Rectangle 43"/>
          <p:cNvSpPr/>
          <p:nvPr/>
        </p:nvSpPr>
        <p:spPr>
          <a:xfrm>
            <a:off x="878519" y="4334266"/>
            <a:ext cx="5531248" cy="1295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p:cNvSpPr/>
          <p:nvPr/>
        </p:nvSpPr>
        <p:spPr>
          <a:xfrm>
            <a:off x="968487" y="4912875"/>
            <a:ext cx="129381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253572" y="4347652"/>
            <a:ext cx="1387624" cy="523220"/>
          </a:xfrm>
          <a:prstGeom prst="rect">
            <a:avLst/>
          </a:prstGeom>
          <a:noFill/>
          <a:ln>
            <a:noFill/>
          </a:ln>
        </p:spPr>
        <p:txBody>
          <a:bodyPr wrap="none" rtlCol="0">
            <a:spAutoFit/>
          </a:bodyPr>
          <a:lstStyle/>
          <a:p>
            <a:pPr algn="ctr"/>
            <a:r>
              <a:rPr lang="en-US" sz="2800" b="1" dirty="0" err="1" smtClean="0">
                <a:solidFill>
                  <a:schemeClr val="bg1"/>
                </a:solidFill>
              </a:rPr>
              <a:t>Cgroups</a:t>
            </a:r>
            <a:endParaRPr lang="en-US" sz="2800" b="1" dirty="0">
              <a:solidFill>
                <a:schemeClr val="bg1"/>
              </a:solidFill>
            </a:endParaRPr>
          </a:p>
        </p:txBody>
      </p:sp>
      <p:sp>
        <p:nvSpPr>
          <p:cNvPr id="49" name="TextBox 48"/>
          <p:cNvSpPr txBox="1"/>
          <p:nvPr/>
        </p:nvSpPr>
        <p:spPr>
          <a:xfrm>
            <a:off x="1348178" y="5033843"/>
            <a:ext cx="526106" cy="369332"/>
          </a:xfrm>
          <a:prstGeom prst="rect">
            <a:avLst/>
          </a:prstGeom>
          <a:noFill/>
          <a:ln>
            <a:noFill/>
          </a:ln>
        </p:spPr>
        <p:txBody>
          <a:bodyPr wrap="none" rtlCol="0">
            <a:spAutoFit/>
          </a:bodyPr>
          <a:lstStyle/>
          <a:p>
            <a:r>
              <a:rPr lang="en-US" dirty="0" err="1" smtClean="0"/>
              <a:t>cpu</a:t>
            </a:r>
            <a:endParaRPr lang="en-US" dirty="0"/>
          </a:p>
        </p:txBody>
      </p:sp>
      <p:sp>
        <p:nvSpPr>
          <p:cNvPr id="52" name="Rounded Rectangle 51"/>
          <p:cNvSpPr/>
          <p:nvPr/>
        </p:nvSpPr>
        <p:spPr>
          <a:xfrm>
            <a:off x="6441386" y="4332457"/>
            <a:ext cx="5325944" cy="1295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52"/>
          <p:cNvSpPr/>
          <p:nvPr/>
        </p:nvSpPr>
        <p:spPr>
          <a:xfrm>
            <a:off x="6651818" y="4925729"/>
            <a:ext cx="1676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8631430" y="4925729"/>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a:off x="10231630" y="4925729"/>
            <a:ext cx="1295400"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56" name="TextBox 55"/>
          <p:cNvSpPr txBox="1"/>
          <p:nvPr/>
        </p:nvSpPr>
        <p:spPr>
          <a:xfrm>
            <a:off x="8590129" y="4345843"/>
            <a:ext cx="1390125" cy="523220"/>
          </a:xfrm>
          <a:prstGeom prst="rect">
            <a:avLst/>
          </a:prstGeom>
          <a:noFill/>
          <a:ln>
            <a:noFill/>
          </a:ln>
        </p:spPr>
        <p:txBody>
          <a:bodyPr wrap="none" rtlCol="0">
            <a:spAutoFit/>
          </a:bodyPr>
          <a:lstStyle/>
          <a:p>
            <a:pPr algn="ctr"/>
            <a:r>
              <a:rPr lang="en-US" sz="2800" b="1" dirty="0" smtClean="0">
                <a:solidFill>
                  <a:schemeClr val="bg1"/>
                </a:solidFill>
              </a:rPr>
              <a:t>Security</a:t>
            </a:r>
            <a:endParaRPr lang="en-US" sz="2800" b="1" dirty="0">
              <a:solidFill>
                <a:schemeClr val="bg1"/>
              </a:solidFill>
            </a:endParaRPr>
          </a:p>
        </p:txBody>
      </p:sp>
      <p:sp>
        <p:nvSpPr>
          <p:cNvPr id="57" name="TextBox 56"/>
          <p:cNvSpPr txBox="1"/>
          <p:nvPr/>
        </p:nvSpPr>
        <p:spPr>
          <a:xfrm>
            <a:off x="6933617" y="5039170"/>
            <a:ext cx="1112805" cy="369332"/>
          </a:xfrm>
          <a:prstGeom prst="rect">
            <a:avLst/>
          </a:prstGeom>
          <a:noFill/>
          <a:ln>
            <a:noFill/>
          </a:ln>
        </p:spPr>
        <p:txBody>
          <a:bodyPr wrap="none" rtlCol="0">
            <a:spAutoFit/>
          </a:bodyPr>
          <a:lstStyle/>
          <a:p>
            <a:pPr algn="ctr"/>
            <a:r>
              <a:rPr lang="en-US" dirty="0" smtClean="0"/>
              <a:t>Capability</a:t>
            </a:r>
            <a:endParaRPr lang="en-US" dirty="0"/>
          </a:p>
        </p:txBody>
      </p:sp>
      <p:sp>
        <p:nvSpPr>
          <p:cNvPr id="58" name="TextBox 57"/>
          <p:cNvSpPr txBox="1"/>
          <p:nvPr/>
        </p:nvSpPr>
        <p:spPr>
          <a:xfrm>
            <a:off x="8831155" y="5039170"/>
            <a:ext cx="896400" cy="369332"/>
          </a:xfrm>
          <a:prstGeom prst="rect">
            <a:avLst/>
          </a:prstGeom>
          <a:noFill/>
          <a:ln>
            <a:noFill/>
          </a:ln>
        </p:spPr>
        <p:txBody>
          <a:bodyPr wrap="none" rtlCol="0">
            <a:spAutoFit/>
          </a:bodyPr>
          <a:lstStyle/>
          <a:p>
            <a:pPr algn="ctr"/>
            <a:r>
              <a:rPr lang="en-US" dirty="0" err="1" smtClean="0"/>
              <a:t>SELinux</a:t>
            </a:r>
            <a:endParaRPr lang="en-US" dirty="0"/>
          </a:p>
        </p:txBody>
      </p:sp>
      <p:sp>
        <p:nvSpPr>
          <p:cNvPr id="59" name="TextBox 58"/>
          <p:cNvSpPr txBox="1"/>
          <p:nvPr/>
        </p:nvSpPr>
        <p:spPr>
          <a:xfrm>
            <a:off x="10373550" y="5039170"/>
            <a:ext cx="1011560" cy="369332"/>
          </a:xfrm>
          <a:prstGeom prst="rect">
            <a:avLst/>
          </a:prstGeom>
          <a:noFill/>
          <a:ln>
            <a:noFill/>
          </a:ln>
        </p:spPr>
        <p:txBody>
          <a:bodyPr wrap="none" rtlCol="0">
            <a:spAutoFit/>
          </a:bodyPr>
          <a:lstStyle/>
          <a:p>
            <a:pPr algn="ctr"/>
            <a:r>
              <a:rPr lang="en-US" dirty="0" err="1" smtClean="0"/>
              <a:t>seccomp</a:t>
            </a:r>
            <a:endParaRPr lang="en-US" dirty="0"/>
          </a:p>
        </p:txBody>
      </p:sp>
      <p:sp>
        <p:nvSpPr>
          <p:cNvPr id="60" name="Rounded Rectangle 59"/>
          <p:cNvSpPr/>
          <p:nvPr/>
        </p:nvSpPr>
        <p:spPr>
          <a:xfrm>
            <a:off x="2325733" y="4920402"/>
            <a:ext cx="129381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2570402" y="5026316"/>
            <a:ext cx="807080" cy="369332"/>
          </a:xfrm>
          <a:prstGeom prst="rect">
            <a:avLst/>
          </a:prstGeom>
          <a:noFill/>
          <a:ln>
            <a:noFill/>
          </a:ln>
        </p:spPr>
        <p:txBody>
          <a:bodyPr wrap="none" rtlCol="0">
            <a:spAutoFit/>
          </a:bodyPr>
          <a:lstStyle/>
          <a:p>
            <a:r>
              <a:rPr lang="en-US" dirty="0" err="1" smtClean="0"/>
              <a:t>cpuset</a:t>
            </a:r>
            <a:endParaRPr lang="en-US" dirty="0"/>
          </a:p>
        </p:txBody>
      </p:sp>
      <p:sp>
        <p:nvSpPr>
          <p:cNvPr id="62" name="Rounded Rectangle 61"/>
          <p:cNvSpPr/>
          <p:nvPr/>
        </p:nvSpPr>
        <p:spPr>
          <a:xfrm>
            <a:off x="3659314" y="4905110"/>
            <a:ext cx="129381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3818297" y="5018551"/>
            <a:ext cx="975845" cy="369332"/>
          </a:xfrm>
          <a:prstGeom prst="rect">
            <a:avLst/>
          </a:prstGeom>
          <a:noFill/>
          <a:ln>
            <a:noFill/>
          </a:ln>
        </p:spPr>
        <p:txBody>
          <a:bodyPr wrap="none" rtlCol="0">
            <a:spAutoFit/>
          </a:bodyPr>
          <a:lstStyle/>
          <a:p>
            <a:r>
              <a:rPr lang="en-US" dirty="0" smtClean="0"/>
              <a:t>memory</a:t>
            </a:r>
            <a:endParaRPr lang="en-US" dirty="0"/>
          </a:p>
        </p:txBody>
      </p:sp>
      <p:sp>
        <p:nvSpPr>
          <p:cNvPr id="64" name="Rounded Rectangle 63"/>
          <p:cNvSpPr/>
          <p:nvPr/>
        </p:nvSpPr>
        <p:spPr>
          <a:xfrm>
            <a:off x="5011952" y="4893238"/>
            <a:ext cx="1293812" cy="5962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263204" y="5033843"/>
            <a:ext cx="791307" cy="369332"/>
          </a:xfrm>
          <a:prstGeom prst="rect">
            <a:avLst/>
          </a:prstGeom>
          <a:noFill/>
          <a:ln>
            <a:noFill/>
          </a:ln>
        </p:spPr>
        <p:txBody>
          <a:bodyPr wrap="none" rtlCol="0">
            <a:spAutoFit/>
          </a:bodyPr>
          <a:lstStyle/>
          <a:p>
            <a:r>
              <a:rPr lang="en-US" dirty="0" smtClean="0"/>
              <a:t>device</a:t>
            </a:r>
            <a:endParaRPr lang="en-US" dirty="0"/>
          </a:p>
        </p:txBody>
      </p:sp>
      <p:sp>
        <p:nvSpPr>
          <p:cNvPr id="67" name="Rounded Rectangle 66"/>
          <p:cNvSpPr/>
          <p:nvPr/>
        </p:nvSpPr>
        <p:spPr>
          <a:xfrm>
            <a:off x="685800" y="1371600"/>
            <a:ext cx="11277600" cy="4628147"/>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8763000" y="1066800"/>
            <a:ext cx="2018438" cy="523220"/>
          </a:xfrm>
          <a:prstGeom prst="rect">
            <a:avLst/>
          </a:prstGeom>
          <a:solidFill>
            <a:schemeClr val="bg1"/>
          </a:solidFill>
        </p:spPr>
        <p:txBody>
          <a:bodyPr wrap="none" rtlCol="0">
            <a:spAutoFit/>
          </a:bodyPr>
          <a:lstStyle/>
          <a:p>
            <a:r>
              <a:rPr lang="en-US" sz="2800" b="1" dirty="0" smtClean="0">
                <a:latin typeface="+mn-lt"/>
                <a:ea typeface="Courier New" charset="0"/>
                <a:cs typeface="Courier New" charset="0"/>
              </a:rPr>
              <a:t>Linux Kernel</a:t>
            </a:r>
            <a:endParaRPr lang="en-US" sz="2800" b="1" dirty="0">
              <a:latin typeface="+mn-lt"/>
              <a:ea typeface="Courier New" charset="0"/>
              <a:cs typeface="Courier New" charset="0"/>
            </a:endParaRPr>
          </a:p>
        </p:txBody>
      </p:sp>
      <p:pic>
        <p:nvPicPr>
          <p:cNvPr id="69" name="Picture 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18" y="1034088"/>
            <a:ext cx="2646134" cy="2646134"/>
          </a:xfrm>
          <a:prstGeom prst="rect">
            <a:avLst/>
          </a:prstGeom>
        </p:spPr>
      </p:pic>
    </p:spTree>
    <p:extLst>
      <p:ext uri="{BB962C8B-B14F-4D97-AF65-F5344CB8AC3E}">
        <p14:creationId xmlns:p14="http://schemas.microsoft.com/office/powerpoint/2010/main" val="1813040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this I</a:t>
            </a:r>
            <a:r>
              <a:rPr lang="en-US" dirty="0" smtClean="0"/>
              <a:t>mportant?</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Think about image formatting vs. </a:t>
            </a:r>
            <a:r>
              <a:rPr lang="en-US" sz="2400" dirty="0"/>
              <a:t>golden </a:t>
            </a:r>
            <a:r>
              <a:rPr lang="en-US" sz="2400" dirty="0" smtClean="0"/>
              <a:t>imaging </a:t>
            </a:r>
            <a:endParaRPr lang="en-US" sz="2400" dirty="0"/>
          </a:p>
          <a:p>
            <a:pPr>
              <a:buFont typeface="Wingdings" charset="2"/>
              <a:buChar char="q"/>
            </a:pPr>
            <a:r>
              <a:rPr lang="en-US" sz="2400" dirty="0" smtClean="0"/>
              <a:t> When using API calls</a:t>
            </a:r>
            <a:endParaRPr lang="en-US" sz="2400" dirty="0"/>
          </a:p>
          <a:p>
            <a:pPr>
              <a:buFont typeface="Wingdings" charset="2"/>
              <a:buChar char="q"/>
            </a:pPr>
            <a:r>
              <a:rPr lang="en-US" sz="2400" dirty="0" smtClean="0"/>
              <a:t> Packaging</a:t>
            </a:r>
            <a:endParaRPr lang="en-US" sz="2400" dirty="0"/>
          </a:p>
          <a:p>
            <a:pPr>
              <a:buFont typeface="Wingdings" charset="2"/>
              <a:buChar char="q"/>
            </a:pPr>
            <a:r>
              <a:rPr lang="en-US" sz="2400" dirty="0" smtClean="0"/>
              <a:t> Structural separation </a:t>
            </a:r>
            <a:r>
              <a:rPr lang="en-US" sz="2400" dirty="0"/>
              <a:t>of concerns (</a:t>
            </a:r>
            <a:r>
              <a:rPr lang="en-US" sz="2400" dirty="0" err="1"/>
              <a:t>Devs</a:t>
            </a:r>
            <a:r>
              <a:rPr lang="en-US" sz="2400" dirty="0"/>
              <a:t>/Ops)</a:t>
            </a:r>
          </a:p>
          <a:p>
            <a:pPr>
              <a:buFont typeface="Wingdings" charset="2"/>
              <a:buChar char="q"/>
            </a:pPr>
            <a:r>
              <a:rPr lang="en-US" sz="2400" dirty="0" smtClean="0"/>
              <a:t> Density and infrastructure </a:t>
            </a:r>
            <a:r>
              <a:rPr lang="en-US" sz="2400" dirty="0"/>
              <a:t>utilization</a:t>
            </a: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92255622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of Docker</a:t>
            </a:r>
            <a:endParaRPr lang="en-US" dirty="0"/>
          </a:p>
        </p:txBody>
      </p:sp>
      <p:sp>
        <p:nvSpPr>
          <p:cNvPr id="22" name="Cube 21"/>
          <p:cNvSpPr/>
          <p:nvPr/>
        </p:nvSpPr>
        <p:spPr>
          <a:xfrm>
            <a:off x="2079482" y="2641616"/>
            <a:ext cx="7705313" cy="4317074"/>
          </a:xfrm>
          <a:prstGeom prst="cube">
            <a:avLst>
              <a:gd name="adj" fmla="val 45428"/>
            </a:avLst>
          </a:prstGeom>
          <a:solidFill>
            <a:schemeClr val="accent6"/>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3040446" y="2504623"/>
            <a:ext cx="6732202" cy="2209623"/>
          </a:xfrm>
          <a:prstGeom prst="cube">
            <a:avLst>
              <a:gd name="adj" fmla="val 45428"/>
            </a:avLst>
          </a:prstGeom>
          <a:solidFill>
            <a:schemeClr val="accent1">
              <a:lumMod val="60000"/>
              <a:lumOff val="40000"/>
            </a:schemeClr>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rot="197265">
            <a:off x="8219565" y="3180046"/>
            <a:ext cx="2077813" cy="769441"/>
          </a:xfrm>
          <a:prstGeom prst="rect">
            <a:avLst/>
          </a:prstGeom>
          <a:noFill/>
          <a:ln>
            <a:noFill/>
          </a:ln>
          <a:scene3d>
            <a:camera prst="isometricOffAxis2Right"/>
            <a:lightRig rig="threePt" dir="t"/>
          </a:scene3d>
        </p:spPr>
        <p:txBody>
          <a:bodyPr wrap="none" rtlCol="0">
            <a:spAutoFit/>
          </a:bodyPr>
          <a:lstStyle/>
          <a:p>
            <a:r>
              <a:rPr lang="en-US" sz="4400" b="1" spc="300" dirty="0" smtClean="0"/>
              <a:t>Debian</a:t>
            </a:r>
            <a:endParaRPr lang="en-US" sz="4400" b="1" spc="300" dirty="0"/>
          </a:p>
        </p:txBody>
      </p:sp>
      <p:sp>
        <p:nvSpPr>
          <p:cNvPr id="12" name="Cube 11"/>
          <p:cNvSpPr/>
          <p:nvPr/>
        </p:nvSpPr>
        <p:spPr>
          <a:xfrm>
            <a:off x="3040446" y="1861911"/>
            <a:ext cx="6732202" cy="2209623"/>
          </a:xfrm>
          <a:prstGeom prst="cube">
            <a:avLst>
              <a:gd name="adj" fmla="val 45428"/>
            </a:avLst>
          </a:prstGeom>
          <a:solidFill>
            <a:srgbClr val="FF5220"/>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97265">
            <a:off x="8272591" y="2569607"/>
            <a:ext cx="2045945" cy="769441"/>
          </a:xfrm>
          <a:prstGeom prst="rect">
            <a:avLst/>
          </a:prstGeom>
          <a:noFill/>
          <a:ln>
            <a:noFill/>
          </a:ln>
          <a:scene3d>
            <a:camera prst="isometricOffAxis2Right"/>
            <a:lightRig rig="threePt" dir="t"/>
          </a:scene3d>
        </p:spPr>
        <p:txBody>
          <a:bodyPr wrap="none" rtlCol="0">
            <a:spAutoFit/>
          </a:bodyPr>
          <a:lstStyle/>
          <a:p>
            <a:r>
              <a:rPr lang="en-US" sz="4400" b="1" spc="300" dirty="0" smtClean="0"/>
              <a:t>EMACS</a:t>
            </a:r>
            <a:endParaRPr lang="en-US" sz="4400" b="1" spc="300" dirty="0"/>
          </a:p>
        </p:txBody>
      </p:sp>
      <p:sp>
        <p:nvSpPr>
          <p:cNvPr id="14" name="Cube 13"/>
          <p:cNvSpPr/>
          <p:nvPr/>
        </p:nvSpPr>
        <p:spPr>
          <a:xfrm>
            <a:off x="3040446" y="1219200"/>
            <a:ext cx="6732202" cy="2209623"/>
          </a:xfrm>
          <a:prstGeom prst="cube">
            <a:avLst>
              <a:gd name="adj" fmla="val 45428"/>
            </a:avLst>
          </a:prstGeom>
          <a:solidFill>
            <a:srgbClr val="FF5220"/>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97265">
            <a:off x="8214981" y="1910161"/>
            <a:ext cx="2161169" cy="769441"/>
          </a:xfrm>
          <a:prstGeom prst="rect">
            <a:avLst/>
          </a:prstGeom>
          <a:noFill/>
          <a:ln>
            <a:noFill/>
          </a:ln>
          <a:scene3d>
            <a:camera prst="isometricOffAxis2Right"/>
            <a:lightRig rig="threePt" dir="t"/>
          </a:scene3d>
        </p:spPr>
        <p:txBody>
          <a:bodyPr wrap="none" rtlCol="0">
            <a:spAutoFit/>
          </a:bodyPr>
          <a:lstStyle/>
          <a:p>
            <a:r>
              <a:rPr lang="en-US" sz="4400" b="1" spc="300" dirty="0" smtClean="0"/>
              <a:t>Apache</a:t>
            </a:r>
          </a:p>
        </p:txBody>
      </p:sp>
      <p:sp>
        <p:nvSpPr>
          <p:cNvPr id="16" name="Cube 15"/>
          <p:cNvSpPr/>
          <p:nvPr/>
        </p:nvSpPr>
        <p:spPr>
          <a:xfrm>
            <a:off x="3040446" y="533400"/>
            <a:ext cx="6732202" cy="2209623"/>
          </a:xfrm>
          <a:prstGeom prst="cube">
            <a:avLst>
              <a:gd name="adj" fmla="val 45428"/>
            </a:avLst>
          </a:prstGeom>
          <a:solidFill>
            <a:schemeClr val="accent1">
              <a:alpha val="65000"/>
            </a:schemeClr>
          </a:solidFill>
          <a:ln>
            <a:noFill/>
          </a:ln>
          <a:effectLst/>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505200" y="1616561"/>
            <a:ext cx="5176417" cy="646331"/>
          </a:xfrm>
          <a:prstGeom prst="rect">
            <a:avLst/>
          </a:prstGeom>
          <a:noFill/>
          <a:ln>
            <a:noFill/>
          </a:ln>
        </p:spPr>
        <p:txBody>
          <a:bodyPr wrap="none" rtlCol="0">
            <a:spAutoFit/>
          </a:bodyPr>
          <a:lstStyle/>
          <a:p>
            <a:r>
              <a:rPr lang="en-US" sz="3600" b="1" dirty="0">
                <a:latin typeface="Courier New" charset="0"/>
                <a:ea typeface="Courier New" charset="0"/>
                <a:cs typeface="Courier New" charset="0"/>
              </a:rPr>
              <a:t>Writable </a:t>
            </a:r>
            <a:r>
              <a:rPr lang="en-US" sz="3600" b="1" dirty="0" smtClean="0">
                <a:latin typeface="Courier New" charset="0"/>
                <a:ea typeface="Courier New" charset="0"/>
                <a:cs typeface="Courier New" charset="0"/>
              </a:rPr>
              <a:t>Container</a:t>
            </a:r>
            <a:endParaRPr lang="en-US" sz="3600" b="1" dirty="0">
              <a:latin typeface="Courier New" charset="0"/>
              <a:ea typeface="Courier New" charset="0"/>
              <a:cs typeface="Courier New" charset="0"/>
            </a:endParaRPr>
          </a:p>
        </p:txBody>
      </p:sp>
      <p:sp>
        <p:nvSpPr>
          <p:cNvPr id="27" name="TextBox 26"/>
          <p:cNvSpPr txBox="1"/>
          <p:nvPr/>
        </p:nvSpPr>
        <p:spPr>
          <a:xfrm>
            <a:off x="6910921" y="2248895"/>
            <a:ext cx="1763624" cy="646331"/>
          </a:xfrm>
          <a:prstGeom prst="rect">
            <a:avLst/>
          </a:prstGeom>
          <a:noFill/>
          <a:ln>
            <a:noFill/>
          </a:ln>
        </p:spPr>
        <p:txBody>
          <a:bodyPr wrap="none" rtlCol="0">
            <a:spAutoFit/>
          </a:bodyPr>
          <a:lstStyle/>
          <a:p>
            <a:pPr algn="r"/>
            <a:r>
              <a:rPr lang="en-US" sz="3600" b="1" spc="300" dirty="0" smtClean="0">
                <a:latin typeface="Courier New" charset="0"/>
                <a:ea typeface="Courier New" charset="0"/>
                <a:cs typeface="Courier New" charset="0"/>
              </a:rPr>
              <a:t>Image</a:t>
            </a:r>
            <a:endParaRPr lang="en-US" sz="3600" b="1" spc="300" dirty="0">
              <a:latin typeface="Courier New" charset="0"/>
              <a:ea typeface="Courier New" charset="0"/>
              <a:cs typeface="Courier New" charset="0"/>
            </a:endParaRPr>
          </a:p>
        </p:txBody>
      </p:sp>
      <p:sp>
        <p:nvSpPr>
          <p:cNvPr id="29" name="TextBox 28"/>
          <p:cNvSpPr txBox="1"/>
          <p:nvPr/>
        </p:nvSpPr>
        <p:spPr>
          <a:xfrm>
            <a:off x="6908308" y="2889992"/>
            <a:ext cx="1763624" cy="646331"/>
          </a:xfrm>
          <a:prstGeom prst="rect">
            <a:avLst/>
          </a:prstGeom>
          <a:noFill/>
          <a:ln>
            <a:noFill/>
          </a:ln>
        </p:spPr>
        <p:txBody>
          <a:bodyPr wrap="none" rtlCol="0">
            <a:spAutoFit/>
          </a:bodyPr>
          <a:lstStyle/>
          <a:p>
            <a:pPr algn="r"/>
            <a:r>
              <a:rPr lang="en-US" sz="3600" b="1" spc="300" dirty="0" smtClean="0">
                <a:latin typeface="Courier New" charset="0"/>
                <a:ea typeface="Courier New" charset="0"/>
                <a:cs typeface="Courier New" charset="0"/>
              </a:rPr>
              <a:t>Image</a:t>
            </a:r>
            <a:endParaRPr lang="en-US" sz="3600" b="1" spc="300" dirty="0">
              <a:latin typeface="Courier New" charset="0"/>
              <a:ea typeface="Courier New" charset="0"/>
              <a:cs typeface="Courier New" charset="0"/>
            </a:endParaRPr>
          </a:p>
        </p:txBody>
      </p:sp>
      <p:sp>
        <p:nvSpPr>
          <p:cNvPr id="30" name="TextBox 29"/>
          <p:cNvSpPr txBox="1"/>
          <p:nvPr/>
        </p:nvSpPr>
        <p:spPr>
          <a:xfrm>
            <a:off x="5329350" y="3529133"/>
            <a:ext cx="3342582" cy="646331"/>
          </a:xfrm>
          <a:prstGeom prst="rect">
            <a:avLst/>
          </a:prstGeom>
          <a:noFill/>
          <a:ln>
            <a:noFill/>
          </a:ln>
        </p:spPr>
        <p:txBody>
          <a:bodyPr wrap="none" rtlCol="0">
            <a:spAutoFit/>
          </a:bodyPr>
          <a:lstStyle/>
          <a:p>
            <a:pPr algn="r"/>
            <a:r>
              <a:rPr lang="en-US" sz="3600" b="1" spc="300" dirty="0" smtClean="0">
                <a:latin typeface="Courier New" charset="0"/>
                <a:ea typeface="Courier New" charset="0"/>
                <a:cs typeface="Courier New" charset="0"/>
              </a:rPr>
              <a:t>Base Image</a:t>
            </a:r>
            <a:endParaRPr lang="en-US" sz="3600" b="1" spc="300" dirty="0">
              <a:latin typeface="Courier New" charset="0"/>
              <a:ea typeface="Courier New" charset="0"/>
              <a:cs typeface="Courier New" charset="0"/>
            </a:endParaRPr>
          </a:p>
        </p:txBody>
      </p:sp>
      <p:sp>
        <p:nvSpPr>
          <p:cNvPr id="31" name="TextBox 30"/>
          <p:cNvSpPr txBox="1"/>
          <p:nvPr/>
        </p:nvSpPr>
        <p:spPr>
          <a:xfrm>
            <a:off x="4029068" y="4710159"/>
            <a:ext cx="3743332" cy="1200329"/>
          </a:xfrm>
          <a:prstGeom prst="rect">
            <a:avLst/>
          </a:prstGeom>
          <a:noFill/>
          <a:ln>
            <a:noFill/>
          </a:ln>
        </p:spPr>
        <p:txBody>
          <a:bodyPr wrap="none" rtlCol="0">
            <a:spAutoFit/>
          </a:bodyPr>
          <a:lstStyle/>
          <a:p>
            <a:pPr algn="r"/>
            <a:r>
              <a:rPr lang="en-US" sz="7200" b="1" spc="300" dirty="0" smtClean="0">
                <a:latin typeface="Courier New" charset="0"/>
                <a:ea typeface="Courier New" charset="0"/>
                <a:cs typeface="Courier New" charset="0"/>
              </a:rPr>
              <a:t>bootfs</a:t>
            </a:r>
            <a:endParaRPr lang="en-US" sz="7200" b="1" spc="300" dirty="0">
              <a:latin typeface="Courier New" charset="0"/>
              <a:ea typeface="Courier New" charset="0"/>
              <a:cs typeface="Courier New" charset="0"/>
            </a:endParaRPr>
          </a:p>
        </p:txBody>
      </p:sp>
      <p:sp>
        <p:nvSpPr>
          <p:cNvPr id="33" name="TextBox 32"/>
          <p:cNvSpPr txBox="1"/>
          <p:nvPr/>
        </p:nvSpPr>
        <p:spPr>
          <a:xfrm rot="197265">
            <a:off x="7246645" y="4085517"/>
            <a:ext cx="3157403" cy="1323439"/>
          </a:xfrm>
          <a:prstGeom prst="rect">
            <a:avLst/>
          </a:prstGeom>
          <a:noFill/>
          <a:ln>
            <a:noFill/>
          </a:ln>
          <a:scene3d>
            <a:camera prst="isometricOffAxis2Right"/>
            <a:lightRig rig="threePt" dir="t"/>
          </a:scene3d>
        </p:spPr>
        <p:txBody>
          <a:bodyPr wrap="none" rtlCol="0">
            <a:spAutoFit/>
          </a:bodyPr>
          <a:lstStyle/>
          <a:p>
            <a:r>
              <a:rPr lang="en-US" sz="8000" b="1" spc="300" dirty="0" smtClean="0"/>
              <a:t>Kernel</a:t>
            </a:r>
          </a:p>
        </p:txBody>
      </p:sp>
      <p:sp>
        <p:nvSpPr>
          <p:cNvPr id="35" name="TextBox 34"/>
          <p:cNvSpPr txBox="1"/>
          <p:nvPr/>
        </p:nvSpPr>
        <p:spPr>
          <a:xfrm>
            <a:off x="1066800" y="2274438"/>
            <a:ext cx="1588192" cy="1200329"/>
          </a:xfrm>
          <a:prstGeom prst="rect">
            <a:avLst/>
          </a:prstGeom>
          <a:noFill/>
        </p:spPr>
        <p:txBody>
          <a:bodyPr wrap="none" rtlCol="0">
            <a:spAutoFit/>
          </a:bodyPr>
          <a:lstStyle/>
          <a:p>
            <a:pPr algn="r"/>
            <a:r>
              <a:rPr lang="en-US" sz="2400" b="1" dirty="0" smtClean="0"/>
              <a:t>References</a:t>
            </a:r>
          </a:p>
          <a:p>
            <a:pPr algn="r"/>
            <a:r>
              <a:rPr lang="en-US" sz="2400" b="1" dirty="0" smtClean="0"/>
              <a:t>Parent</a:t>
            </a:r>
          </a:p>
          <a:p>
            <a:pPr algn="r"/>
            <a:r>
              <a:rPr lang="en-US" sz="2400" b="1" dirty="0" smtClean="0"/>
              <a:t>Image</a:t>
            </a:r>
            <a:endParaRPr lang="en-US" sz="2400" b="1" dirty="0"/>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385734"/>
            <a:ext cx="2646134" cy="2646134"/>
          </a:xfrm>
          <a:prstGeom prst="rect">
            <a:avLst/>
          </a:prstGeom>
        </p:spPr>
      </p:pic>
      <p:sp>
        <p:nvSpPr>
          <p:cNvPr id="42" name="Left Brace 41"/>
          <p:cNvSpPr/>
          <p:nvPr/>
        </p:nvSpPr>
        <p:spPr>
          <a:xfrm>
            <a:off x="2667000" y="2504623"/>
            <a:ext cx="228600" cy="708534"/>
          </a:xfrm>
          <a:prstGeom prst="leftBrace">
            <a:avLst>
              <a:gd name="adj1" fmla="val 49468"/>
              <a:gd name="adj2" fmla="val 50000"/>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36347039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Engine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solidFill>
                  <a:schemeClr val="tx1"/>
                </a:solidFill>
              </a:rPr>
              <a:t> At the core of this thing we call Docker, is the Docker </a:t>
            </a:r>
            <a:r>
              <a:rPr lang="en-US" sz="2400" i="1" dirty="0" smtClean="0">
                <a:solidFill>
                  <a:schemeClr val="tx1"/>
                </a:solidFill>
              </a:rPr>
              <a:t>Engine</a:t>
            </a:r>
          </a:p>
          <a:p>
            <a:pPr>
              <a:buFont typeface="Wingdings" charset="2"/>
              <a:buChar char="q"/>
            </a:pPr>
            <a:r>
              <a:rPr lang="en-US" sz="2400" i="1" dirty="0">
                <a:solidFill>
                  <a:schemeClr val="tx1"/>
                </a:solidFill>
              </a:rPr>
              <a:t> </a:t>
            </a:r>
            <a:r>
              <a:rPr lang="en-US" sz="2400" i="1" dirty="0" smtClean="0">
                <a:solidFill>
                  <a:schemeClr val="tx1"/>
                </a:solidFill>
              </a:rPr>
              <a:t>Docker </a:t>
            </a:r>
            <a:r>
              <a:rPr lang="en-US" sz="2400" i="1" dirty="0">
                <a:solidFill>
                  <a:schemeClr val="tx1"/>
                </a:solidFill>
              </a:rPr>
              <a:t>Engine</a:t>
            </a:r>
            <a:r>
              <a:rPr lang="en-US" sz="2400" dirty="0">
                <a:solidFill>
                  <a:schemeClr val="tx1"/>
                </a:solidFill>
              </a:rPr>
              <a:t> is a client-server application with these major components:</a:t>
            </a:r>
          </a:p>
          <a:p>
            <a:pPr>
              <a:buFont typeface="Wingdings" charset="2"/>
              <a:buChar char="q"/>
            </a:pP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057400"/>
            <a:ext cx="5328957" cy="4170017"/>
          </a:xfrm>
          <a:prstGeom prst="rect">
            <a:avLst/>
          </a:prstGeom>
        </p:spPr>
      </p:pic>
    </p:spTree>
    <p:extLst>
      <p:ext uri="{BB962C8B-B14F-4D97-AF65-F5344CB8AC3E}">
        <p14:creationId xmlns:p14="http://schemas.microsoft.com/office/powerpoint/2010/main" val="24831735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of Docker</a:t>
            </a:r>
            <a:endParaRPr lang="en-US" dirty="0"/>
          </a:p>
        </p:txBody>
      </p:sp>
      <p:sp>
        <p:nvSpPr>
          <p:cNvPr id="22" name="Cube 21"/>
          <p:cNvSpPr/>
          <p:nvPr/>
        </p:nvSpPr>
        <p:spPr>
          <a:xfrm>
            <a:off x="2079482" y="2794016"/>
            <a:ext cx="7705313" cy="4317074"/>
          </a:xfrm>
          <a:prstGeom prst="cube">
            <a:avLst>
              <a:gd name="adj" fmla="val 45428"/>
            </a:avLst>
          </a:prstGeom>
          <a:solidFill>
            <a:schemeClr val="bg2">
              <a:lumMod val="90000"/>
            </a:schemeClr>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3040446" y="2657023"/>
            <a:ext cx="6732202" cy="2209623"/>
          </a:xfrm>
          <a:prstGeom prst="cube">
            <a:avLst>
              <a:gd name="adj" fmla="val 45428"/>
            </a:avLst>
          </a:prstGeom>
          <a:solidFill>
            <a:schemeClr val="bg2">
              <a:lumMod val="10000"/>
            </a:schemeClr>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rot="197265">
            <a:off x="8219565" y="3332446"/>
            <a:ext cx="2077813" cy="769441"/>
          </a:xfrm>
          <a:prstGeom prst="rect">
            <a:avLst/>
          </a:prstGeom>
          <a:noFill/>
          <a:ln>
            <a:noFill/>
          </a:ln>
          <a:scene3d>
            <a:camera prst="isometricOffAxis2Right"/>
            <a:lightRig rig="threePt" dir="t"/>
          </a:scene3d>
        </p:spPr>
        <p:txBody>
          <a:bodyPr wrap="none" rtlCol="0">
            <a:spAutoFit/>
          </a:bodyPr>
          <a:lstStyle/>
          <a:p>
            <a:r>
              <a:rPr lang="en-US" sz="4400" b="1" spc="300" dirty="0" smtClean="0">
                <a:solidFill>
                  <a:schemeClr val="bg1"/>
                </a:solidFill>
              </a:rPr>
              <a:t>Debian</a:t>
            </a:r>
            <a:endParaRPr lang="en-US" sz="4400" b="1" spc="300" dirty="0">
              <a:solidFill>
                <a:schemeClr val="bg1"/>
              </a:solidFill>
            </a:endParaRPr>
          </a:p>
        </p:txBody>
      </p:sp>
      <p:sp>
        <p:nvSpPr>
          <p:cNvPr id="12" name="Cube 11"/>
          <p:cNvSpPr/>
          <p:nvPr/>
        </p:nvSpPr>
        <p:spPr>
          <a:xfrm>
            <a:off x="3040446" y="2014311"/>
            <a:ext cx="6732202" cy="2209623"/>
          </a:xfrm>
          <a:prstGeom prst="cube">
            <a:avLst>
              <a:gd name="adj" fmla="val 45428"/>
            </a:avLst>
          </a:prstGeom>
          <a:solidFill>
            <a:schemeClr val="bg2">
              <a:lumMod val="50000"/>
            </a:schemeClr>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97265">
            <a:off x="8272591" y="2722007"/>
            <a:ext cx="2045945" cy="769441"/>
          </a:xfrm>
          <a:prstGeom prst="rect">
            <a:avLst/>
          </a:prstGeom>
          <a:noFill/>
          <a:ln>
            <a:noFill/>
          </a:ln>
          <a:scene3d>
            <a:camera prst="isometricOffAxis2Right"/>
            <a:lightRig rig="threePt" dir="t"/>
          </a:scene3d>
        </p:spPr>
        <p:txBody>
          <a:bodyPr wrap="none" rtlCol="0">
            <a:spAutoFit/>
          </a:bodyPr>
          <a:lstStyle/>
          <a:p>
            <a:r>
              <a:rPr lang="en-US" sz="4400" b="1" spc="300" dirty="0" smtClean="0"/>
              <a:t>EMACS</a:t>
            </a:r>
            <a:endParaRPr lang="en-US" sz="4400" b="1" spc="300" dirty="0"/>
          </a:p>
        </p:txBody>
      </p:sp>
      <p:sp>
        <p:nvSpPr>
          <p:cNvPr id="14" name="Cube 13"/>
          <p:cNvSpPr/>
          <p:nvPr/>
        </p:nvSpPr>
        <p:spPr>
          <a:xfrm>
            <a:off x="3040446" y="1371600"/>
            <a:ext cx="6732202" cy="2209623"/>
          </a:xfrm>
          <a:prstGeom prst="cube">
            <a:avLst>
              <a:gd name="adj" fmla="val 45428"/>
            </a:avLst>
          </a:prstGeom>
          <a:solidFill>
            <a:schemeClr val="bg2">
              <a:lumMod val="50000"/>
            </a:schemeClr>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97265">
            <a:off x="8214981" y="2062561"/>
            <a:ext cx="2161169" cy="769441"/>
          </a:xfrm>
          <a:prstGeom prst="rect">
            <a:avLst/>
          </a:prstGeom>
          <a:noFill/>
          <a:ln>
            <a:noFill/>
          </a:ln>
          <a:scene3d>
            <a:camera prst="isometricOffAxis2Right"/>
            <a:lightRig rig="threePt" dir="t"/>
          </a:scene3d>
        </p:spPr>
        <p:txBody>
          <a:bodyPr wrap="none" rtlCol="0">
            <a:spAutoFit/>
          </a:bodyPr>
          <a:lstStyle/>
          <a:p>
            <a:r>
              <a:rPr lang="en-US" sz="4400" b="1" spc="300" dirty="0" smtClean="0"/>
              <a:t>Apache</a:t>
            </a:r>
          </a:p>
        </p:txBody>
      </p:sp>
      <p:sp>
        <p:nvSpPr>
          <p:cNvPr id="16" name="Cube 15"/>
          <p:cNvSpPr/>
          <p:nvPr/>
        </p:nvSpPr>
        <p:spPr>
          <a:xfrm>
            <a:off x="3040446" y="685800"/>
            <a:ext cx="6732202" cy="2209623"/>
          </a:xfrm>
          <a:prstGeom prst="cube">
            <a:avLst>
              <a:gd name="adj" fmla="val 45428"/>
            </a:avLst>
          </a:prstGeom>
          <a:solidFill>
            <a:schemeClr val="accent1">
              <a:alpha val="65000"/>
            </a:schemeClr>
          </a:solidFill>
          <a:ln>
            <a:noFill/>
          </a:ln>
          <a:effectLst/>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505200" y="1768961"/>
            <a:ext cx="5176417" cy="646331"/>
          </a:xfrm>
          <a:prstGeom prst="rect">
            <a:avLst/>
          </a:prstGeom>
          <a:noFill/>
          <a:ln>
            <a:noFill/>
          </a:ln>
        </p:spPr>
        <p:txBody>
          <a:bodyPr wrap="none" rtlCol="0">
            <a:spAutoFit/>
          </a:bodyPr>
          <a:lstStyle/>
          <a:p>
            <a:r>
              <a:rPr lang="en-US" sz="3600" b="1" dirty="0">
                <a:latin typeface="Courier New" charset="0"/>
                <a:ea typeface="Courier New" charset="0"/>
                <a:cs typeface="Courier New" charset="0"/>
              </a:rPr>
              <a:t>Writable </a:t>
            </a:r>
            <a:r>
              <a:rPr lang="en-US" sz="3600" b="1" dirty="0" smtClean="0">
                <a:latin typeface="Courier New" charset="0"/>
                <a:ea typeface="Courier New" charset="0"/>
                <a:cs typeface="Courier New" charset="0"/>
              </a:rPr>
              <a:t>Container</a:t>
            </a:r>
            <a:endParaRPr lang="en-US" sz="3600" b="1" dirty="0">
              <a:latin typeface="Courier New" charset="0"/>
              <a:ea typeface="Courier New" charset="0"/>
              <a:cs typeface="Courier New" charset="0"/>
            </a:endParaRPr>
          </a:p>
        </p:txBody>
      </p:sp>
      <p:sp>
        <p:nvSpPr>
          <p:cNvPr id="27" name="TextBox 26"/>
          <p:cNvSpPr txBox="1"/>
          <p:nvPr/>
        </p:nvSpPr>
        <p:spPr>
          <a:xfrm>
            <a:off x="6910921" y="2401295"/>
            <a:ext cx="1763624" cy="646331"/>
          </a:xfrm>
          <a:prstGeom prst="rect">
            <a:avLst/>
          </a:prstGeom>
          <a:noFill/>
          <a:ln>
            <a:noFill/>
          </a:ln>
        </p:spPr>
        <p:txBody>
          <a:bodyPr wrap="none" rtlCol="0">
            <a:spAutoFit/>
          </a:bodyPr>
          <a:lstStyle/>
          <a:p>
            <a:pPr algn="r"/>
            <a:r>
              <a:rPr lang="en-US" sz="3600" b="1" spc="300" dirty="0" smtClean="0">
                <a:latin typeface="Courier New" charset="0"/>
                <a:ea typeface="Courier New" charset="0"/>
                <a:cs typeface="Courier New" charset="0"/>
              </a:rPr>
              <a:t>Image</a:t>
            </a:r>
            <a:endParaRPr lang="en-US" sz="3600" b="1" spc="300" dirty="0">
              <a:latin typeface="Courier New" charset="0"/>
              <a:ea typeface="Courier New" charset="0"/>
              <a:cs typeface="Courier New" charset="0"/>
            </a:endParaRPr>
          </a:p>
        </p:txBody>
      </p:sp>
      <p:sp>
        <p:nvSpPr>
          <p:cNvPr id="29" name="TextBox 28"/>
          <p:cNvSpPr txBox="1"/>
          <p:nvPr/>
        </p:nvSpPr>
        <p:spPr>
          <a:xfrm>
            <a:off x="6908308" y="3042392"/>
            <a:ext cx="1763624" cy="646331"/>
          </a:xfrm>
          <a:prstGeom prst="rect">
            <a:avLst/>
          </a:prstGeom>
          <a:noFill/>
          <a:ln>
            <a:noFill/>
          </a:ln>
        </p:spPr>
        <p:txBody>
          <a:bodyPr wrap="none" rtlCol="0">
            <a:spAutoFit/>
          </a:bodyPr>
          <a:lstStyle/>
          <a:p>
            <a:pPr algn="r"/>
            <a:r>
              <a:rPr lang="en-US" sz="3600" b="1" spc="300" dirty="0" smtClean="0">
                <a:latin typeface="Courier New" charset="0"/>
                <a:ea typeface="Courier New" charset="0"/>
                <a:cs typeface="Courier New" charset="0"/>
              </a:rPr>
              <a:t>Image</a:t>
            </a:r>
            <a:endParaRPr lang="en-US" sz="3600" b="1" spc="300" dirty="0">
              <a:latin typeface="Courier New" charset="0"/>
              <a:ea typeface="Courier New" charset="0"/>
              <a:cs typeface="Courier New" charset="0"/>
            </a:endParaRPr>
          </a:p>
        </p:txBody>
      </p:sp>
      <p:sp>
        <p:nvSpPr>
          <p:cNvPr id="30" name="TextBox 29"/>
          <p:cNvSpPr txBox="1"/>
          <p:nvPr/>
        </p:nvSpPr>
        <p:spPr>
          <a:xfrm>
            <a:off x="5329350" y="3681533"/>
            <a:ext cx="3342582" cy="646331"/>
          </a:xfrm>
          <a:prstGeom prst="rect">
            <a:avLst/>
          </a:prstGeom>
          <a:noFill/>
          <a:ln>
            <a:noFill/>
          </a:ln>
        </p:spPr>
        <p:txBody>
          <a:bodyPr wrap="none" rtlCol="0">
            <a:spAutoFit/>
          </a:bodyPr>
          <a:lstStyle/>
          <a:p>
            <a:pPr algn="r"/>
            <a:r>
              <a:rPr lang="en-US" sz="3600" b="1" spc="300" dirty="0" smtClean="0">
                <a:solidFill>
                  <a:schemeClr val="bg1"/>
                </a:solidFill>
                <a:latin typeface="Courier New" charset="0"/>
                <a:ea typeface="Courier New" charset="0"/>
                <a:cs typeface="Courier New" charset="0"/>
              </a:rPr>
              <a:t>Base Image</a:t>
            </a:r>
            <a:endParaRPr lang="en-US" sz="3600" b="1" spc="300" dirty="0">
              <a:solidFill>
                <a:schemeClr val="bg1"/>
              </a:solidFill>
              <a:latin typeface="Courier New" charset="0"/>
              <a:ea typeface="Courier New" charset="0"/>
              <a:cs typeface="Courier New" charset="0"/>
            </a:endParaRPr>
          </a:p>
        </p:txBody>
      </p:sp>
      <p:sp>
        <p:nvSpPr>
          <p:cNvPr id="31" name="TextBox 30"/>
          <p:cNvSpPr txBox="1"/>
          <p:nvPr/>
        </p:nvSpPr>
        <p:spPr>
          <a:xfrm>
            <a:off x="4029068" y="4862559"/>
            <a:ext cx="3743332" cy="1200329"/>
          </a:xfrm>
          <a:prstGeom prst="rect">
            <a:avLst/>
          </a:prstGeom>
          <a:noFill/>
          <a:ln>
            <a:noFill/>
          </a:ln>
        </p:spPr>
        <p:txBody>
          <a:bodyPr wrap="none" rtlCol="0">
            <a:spAutoFit/>
          </a:bodyPr>
          <a:lstStyle/>
          <a:p>
            <a:pPr algn="r"/>
            <a:r>
              <a:rPr lang="en-US" sz="7200" b="1" spc="300" dirty="0" smtClean="0">
                <a:latin typeface="Courier New" charset="0"/>
                <a:ea typeface="Courier New" charset="0"/>
                <a:cs typeface="Courier New" charset="0"/>
              </a:rPr>
              <a:t>bootfs</a:t>
            </a:r>
            <a:endParaRPr lang="en-US" sz="7200" b="1" spc="300" dirty="0">
              <a:latin typeface="Courier New" charset="0"/>
              <a:ea typeface="Courier New" charset="0"/>
              <a:cs typeface="Courier New" charset="0"/>
            </a:endParaRPr>
          </a:p>
        </p:txBody>
      </p:sp>
      <p:sp>
        <p:nvSpPr>
          <p:cNvPr id="33" name="TextBox 32"/>
          <p:cNvSpPr txBox="1"/>
          <p:nvPr/>
        </p:nvSpPr>
        <p:spPr>
          <a:xfrm rot="197265">
            <a:off x="7246645" y="4237917"/>
            <a:ext cx="3157403" cy="1323439"/>
          </a:xfrm>
          <a:prstGeom prst="rect">
            <a:avLst/>
          </a:prstGeom>
          <a:noFill/>
          <a:ln>
            <a:noFill/>
          </a:ln>
          <a:scene3d>
            <a:camera prst="isometricOffAxis2Right"/>
            <a:lightRig rig="threePt" dir="t"/>
          </a:scene3d>
        </p:spPr>
        <p:txBody>
          <a:bodyPr wrap="none" rtlCol="0">
            <a:spAutoFit/>
          </a:bodyPr>
          <a:lstStyle/>
          <a:p>
            <a:r>
              <a:rPr lang="en-US" sz="8000" b="1" spc="300" dirty="0" smtClean="0"/>
              <a:t>Kernel</a:t>
            </a:r>
          </a:p>
        </p:txBody>
      </p:sp>
      <p:sp>
        <p:nvSpPr>
          <p:cNvPr id="35" name="TextBox 34"/>
          <p:cNvSpPr txBox="1"/>
          <p:nvPr/>
        </p:nvSpPr>
        <p:spPr>
          <a:xfrm>
            <a:off x="1066800" y="2426838"/>
            <a:ext cx="1588192" cy="1200329"/>
          </a:xfrm>
          <a:prstGeom prst="rect">
            <a:avLst/>
          </a:prstGeom>
          <a:noFill/>
        </p:spPr>
        <p:txBody>
          <a:bodyPr wrap="none" rtlCol="0">
            <a:spAutoFit/>
          </a:bodyPr>
          <a:lstStyle/>
          <a:p>
            <a:pPr algn="r"/>
            <a:r>
              <a:rPr lang="en-US" sz="2400" b="1" dirty="0" smtClean="0"/>
              <a:t>References</a:t>
            </a:r>
          </a:p>
          <a:p>
            <a:pPr algn="r"/>
            <a:r>
              <a:rPr lang="en-US" sz="2400" b="1" dirty="0" smtClean="0"/>
              <a:t>Parent</a:t>
            </a:r>
          </a:p>
          <a:p>
            <a:pPr algn="r"/>
            <a:r>
              <a:rPr lang="en-US" sz="2400" b="1" dirty="0" smtClean="0"/>
              <a:t>Image</a:t>
            </a:r>
            <a:endParaRPr lang="en-US" sz="2400" b="1" dirty="0"/>
          </a:p>
        </p:txBody>
      </p:sp>
      <p:sp>
        <p:nvSpPr>
          <p:cNvPr id="42" name="Left Brace 41"/>
          <p:cNvSpPr/>
          <p:nvPr/>
        </p:nvSpPr>
        <p:spPr>
          <a:xfrm>
            <a:off x="2667000" y="2657023"/>
            <a:ext cx="228600" cy="708534"/>
          </a:xfrm>
          <a:prstGeom prst="leftBrace">
            <a:avLst>
              <a:gd name="adj1" fmla="val 49468"/>
              <a:gd name="adj2" fmla="val 50000"/>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50787257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Virtualization vs. Containerization </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
        <p:nvSpPr>
          <p:cNvPr id="7" name="Rounded Rectangle 6"/>
          <p:cNvSpPr/>
          <p:nvPr/>
        </p:nvSpPr>
        <p:spPr>
          <a:xfrm>
            <a:off x="2307756" y="3810000"/>
            <a:ext cx="2971800" cy="609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Hypervisor</a:t>
            </a:r>
            <a:endParaRPr lang="en-US" sz="2400" b="1" dirty="0"/>
          </a:p>
        </p:txBody>
      </p:sp>
      <p:sp>
        <p:nvSpPr>
          <p:cNvPr id="8" name="Rounded Rectangle 7"/>
          <p:cNvSpPr/>
          <p:nvPr/>
        </p:nvSpPr>
        <p:spPr>
          <a:xfrm>
            <a:off x="2307756" y="4495800"/>
            <a:ext cx="2971800" cy="609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OS</a:t>
            </a:r>
            <a:endParaRPr lang="en-US" sz="2400" b="1" dirty="0"/>
          </a:p>
        </p:txBody>
      </p:sp>
      <p:sp>
        <p:nvSpPr>
          <p:cNvPr id="9" name="Rounded Rectangle 8"/>
          <p:cNvSpPr/>
          <p:nvPr/>
        </p:nvSpPr>
        <p:spPr>
          <a:xfrm>
            <a:off x="2289613" y="5181600"/>
            <a:ext cx="2971800" cy="609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x86 Hardware</a:t>
            </a:r>
            <a:endParaRPr lang="en-US" sz="2400" b="1" dirty="0"/>
          </a:p>
        </p:txBody>
      </p:sp>
      <p:sp>
        <p:nvSpPr>
          <p:cNvPr id="13" name="Rounded Rectangle 12"/>
          <p:cNvSpPr/>
          <p:nvPr/>
        </p:nvSpPr>
        <p:spPr>
          <a:xfrm>
            <a:off x="2289613" y="1752600"/>
            <a:ext cx="932543" cy="1981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a:t>
            </a:r>
          </a:p>
          <a:p>
            <a:pPr algn="ctr"/>
            <a:endParaRPr lang="en-US" sz="2400" b="1" dirty="0" smtClean="0"/>
          </a:p>
          <a:p>
            <a:pPr algn="ctr"/>
            <a:r>
              <a:rPr lang="en-US" sz="2400" b="1" dirty="0" smtClean="0"/>
              <a:t>lib</a:t>
            </a:r>
          </a:p>
          <a:p>
            <a:pPr algn="ctr"/>
            <a:endParaRPr lang="en-US" sz="2400" b="1" dirty="0" smtClean="0"/>
          </a:p>
          <a:p>
            <a:pPr algn="ctr"/>
            <a:r>
              <a:rPr lang="en-US" sz="2400" b="1" dirty="0" smtClean="0"/>
              <a:t>OS</a:t>
            </a:r>
            <a:endParaRPr lang="en-US" sz="2400" b="1" dirty="0"/>
          </a:p>
        </p:txBody>
      </p:sp>
      <p:sp>
        <p:nvSpPr>
          <p:cNvPr id="14" name="Rounded Rectangle 13"/>
          <p:cNvSpPr/>
          <p:nvPr/>
        </p:nvSpPr>
        <p:spPr>
          <a:xfrm>
            <a:off x="3309241" y="1752600"/>
            <a:ext cx="932543" cy="1981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a:t>
            </a:r>
          </a:p>
          <a:p>
            <a:pPr algn="ctr"/>
            <a:endParaRPr lang="en-US" sz="2400" b="1" dirty="0" smtClean="0"/>
          </a:p>
          <a:p>
            <a:pPr algn="ctr"/>
            <a:r>
              <a:rPr lang="en-US" sz="2400" b="1" dirty="0" smtClean="0"/>
              <a:t>lib</a:t>
            </a:r>
          </a:p>
          <a:p>
            <a:pPr algn="ctr"/>
            <a:endParaRPr lang="en-US" sz="2400" b="1" dirty="0" smtClean="0"/>
          </a:p>
          <a:p>
            <a:pPr algn="ctr"/>
            <a:r>
              <a:rPr lang="en-US" sz="2400" b="1" dirty="0" smtClean="0"/>
              <a:t>OS</a:t>
            </a:r>
            <a:endParaRPr lang="en-US" sz="2400" b="1" dirty="0"/>
          </a:p>
        </p:txBody>
      </p:sp>
      <p:sp>
        <p:nvSpPr>
          <p:cNvPr id="16" name="Rounded Rectangle 15"/>
          <p:cNvSpPr/>
          <p:nvPr/>
        </p:nvSpPr>
        <p:spPr>
          <a:xfrm>
            <a:off x="6847115" y="4267200"/>
            <a:ext cx="2971800" cy="609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OS</a:t>
            </a:r>
            <a:endParaRPr lang="en-US" sz="2400" b="1" dirty="0"/>
          </a:p>
        </p:txBody>
      </p:sp>
      <p:sp>
        <p:nvSpPr>
          <p:cNvPr id="17" name="Rounded Rectangle 16"/>
          <p:cNvSpPr/>
          <p:nvPr/>
        </p:nvSpPr>
        <p:spPr>
          <a:xfrm>
            <a:off x="6828972" y="4953000"/>
            <a:ext cx="2971800" cy="609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x86 Hardware</a:t>
            </a:r>
            <a:endParaRPr lang="en-US" sz="2400" b="1" dirty="0"/>
          </a:p>
        </p:txBody>
      </p:sp>
      <p:sp>
        <p:nvSpPr>
          <p:cNvPr id="18" name="Rounded Rectangle 17"/>
          <p:cNvSpPr/>
          <p:nvPr/>
        </p:nvSpPr>
        <p:spPr>
          <a:xfrm>
            <a:off x="6828972" y="2209800"/>
            <a:ext cx="932543" cy="1981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a:t>
            </a:r>
          </a:p>
          <a:p>
            <a:pPr algn="ctr"/>
            <a:endParaRPr lang="en-US" sz="2400" b="1" dirty="0" smtClean="0"/>
          </a:p>
          <a:p>
            <a:pPr algn="ctr"/>
            <a:r>
              <a:rPr lang="en-US" sz="2400" b="1" dirty="0" smtClean="0"/>
              <a:t>lib</a:t>
            </a:r>
          </a:p>
        </p:txBody>
      </p:sp>
      <p:sp>
        <p:nvSpPr>
          <p:cNvPr id="19" name="Rounded Rectangle 18"/>
          <p:cNvSpPr/>
          <p:nvPr/>
        </p:nvSpPr>
        <p:spPr>
          <a:xfrm>
            <a:off x="7848600" y="2209800"/>
            <a:ext cx="932543" cy="1981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app</a:t>
            </a:r>
          </a:p>
          <a:p>
            <a:pPr algn="ctr"/>
            <a:endParaRPr lang="en-US" sz="2400" b="1" dirty="0" smtClean="0"/>
          </a:p>
          <a:p>
            <a:pPr algn="ctr"/>
            <a:r>
              <a:rPr lang="en-US" sz="2400" b="1" dirty="0" smtClean="0"/>
              <a:t>lib</a:t>
            </a:r>
          </a:p>
        </p:txBody>
      </p:sp>
      <p:sp>
        <p:nvSpPr>
          <p:cNvPr id="20" name="TextBox 19"/>
          <p:cNvSpPr txBox="1"/>
          <p:nvPr/>
        </p:nvSpPr>
        <p:spPr>
          <a:xfrm>
            <a:off x="9035867" y="2914471"/>
            <a:ext cx="2028119" cy="1200329"/>
          </a:xfrm>
          <a:prstGeom prst="rect">
            <a:avLst/>
          </a:prstGeom>
          <a:noFill/>
        </p:spPr>
        <p:txBody>
          <a:bodyPr wrap="none" rtlCol="0">
            <a:spAutoFit/>
          </a:bodyPr>
          <a:lstStyle/>
          <a:p>
            <a:r>
              <a:rPr lang="en-US" sz="2400" b="1" dirty="0" smtClean="0">
                <a:latin typeface="Courier New" charset="0"/>
                <a:ea typeface="Courier New" charset="0"/>
                <a:cs typeface="Courier New" charset="0"/>
              </a:rPr>
              <a:t>namespaces</a:t>
            </a:r>
          </a:p>
          <a:p>
            <a:r>
              <a:rPr lang="en-US" sz="2400" b="1" dirty="0" err="1" smtClean="0">
                <a:latin typeface="Courier New" charset="0"/>
                <a:ea typeface="Courier New" charset="0"/>
                <a:cs typeface="Courier New" charset="0"/>
              </a:rPr>
              <a:t>cgroups</a:t>
            </a:r>
            <a:endParaRPr lang="en-US" sz="2400" b="1" dirty="0" smtClean="0">
              <a:latin typeface="Courier New" charset="0"/>
              <a:ea typeface="Courier New" charset="0"/>
              <a:cs typeface="Courier New" charset="0"/>
            </a:endParaRPr>
          </a:p>
          <a:p>
            <a:r>
              <a:rPr lang="en-US" sz="2400" b="1" dirty="0" err="1" smtClean="0">
                <a:latin typeface="Courier New" charset="0"/>
                <a:ea typeface="Courier New" charset="0"/>
                <a:cs typeface="Courier New" charset="0"/>
              </a:rPr>
              <a:t>chroots</a:t>
            </a:r>
            <a:endParaRPr lang="en-US" sz="2400" b="1" dirty="0" smtClean="0">
              <a:latin typeface="Courier New" charset="0"/>
              <a:ea typeface="Courier New" charset="0"/>
              <a:cs typeface="Courier New" charset="0"/>
            </a:endParaRPr>
          </a:p>
        </p:txBody>
      </p:sp>
      <p:sp>
        <p:nvSpPr>
          <p:cNvPr id="22" name="Rectangle 21"/>
          <p:cNvSpPr/>
          <p:nvPr/>
        </p:nvSpPr>
        <p:spPr>
          <a:xfrm>
            <a:off x="6749133" y="2057400"/>
            <a:ext cx="1055915" cy="2286000"/>
          </a:xfrm>
          <a:prstGeom prst="rect">
            <a:avLst/>
          </a:prstGeom>
          <a:noFill/>
          <a:ln w="635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03445" y="2057400"/>
            <a:ext cx="1055915" cy="2286000"/>
          </a:xfrm>
          <a:prstGeom prst="rect">
            <a:avLst/>
          </a:prstGeom>
          <a:noFill/>
          <a:ln w="635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89613" y="1295400"/>
            <a:ext cx="1907830" cy="461665"/>
          </a:xfrm>
          <a:prstGeom prst="rect">
            <a:avLst/>
          </a:prstGeom>
          <a:noFill/>
        </p:spPr>
        <p:txBody>
          <a:bodyPr wrap="none" rtlCol="0">
            <a:spAutoFit/>
          </a:bodyPr>
          <a:lstStyle/>
          <a:p>
            <a:r>
              <a:rPr lang="en-US" sz="2400" b="1" dirty="0" smtClean="0"/>
              <a:t>Virtualization</a:t>
            </a:r>
            <a:endParaRPr lang="en-US" sz="2400" b="1" dirty="0"/>
          </a:p>
        </p:txBody>
      </p:sp>
      <p:sp>
        <p:nvSpPr>
          <p:cNvPr id="30" name="Arc 29"/>
          <p:cNvSpPr/>
          <p:nvPr/>
        </p:nvSpPr>
        <p:spPr>
          <a:xfrm rot="21001363">
            <a:off x="8791529" y="2267449"/>
            <a:ext cx="1098733" cy="1304835"/>
          </a:xfrm>
          <a:prstGeom prst="arc">
            <a:avLst>
              <a:gd name="adj1" fmla="val 15071013"/>
              <a:gd name="adj2" fmla="val 726167"/>
            </a:avLst>
          </a:prstGeom>
          <a:ln w="63500" cap="rnd" cmpd="sng">
            <a:solidFill>
              <a:schemeClr val="accent1"/>
            </a:solidFill>
            <a:prstDash val="solid"/>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6672379" y="1367135"/>
            <a:ext cx="2293448" cy="461665"/>
          </a:xfrm>
          <a:prstGeom prst="rect">
            <a:avLst/>
          </a:prstGeom>
          <a:noFill/>
        </p:spPr>
        <p:txBody>
          <a:bodyPr wrap="none" rtlCol="0">
            <a:spAutoFit/>
          </a:bodyPr>
          <a:lstStyle/>
          <a:p>
            <a:r>
              <a:rPr lang="en-US" sz="2400" b="1" dirty="0" smtClean="0"/>
              <a:t>Containerization</a:t>
            </a:r>
            <a:endParaRPr lang="en-US" sz="2400" b="1" dirty="0"/>
          </a:p>
        </p:txBody>
      </p:sp>
    </p:spTree>
    <p:extLst>
      <p:ext uri="{BB962C8B-B14F-4D97-AF65-F5344CB8AC3E}">
        <p14:creationId xmlns:p14="http://schemas.microsoft.com/office/powerpoint/2010/main" val="4888120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Immutable </a:t>
            </a:r>
            <a:r>
              <a:rPr lang="en-US" dirty="0" smtClean="0"/>
              <a:t>Infrastructure</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a:t>
            </a:r>
            <a:r>
              <a:rPr lang="en-US" sz="2400" dirty="0"/>
              <a:t>We’ll put it back in </a:t>
            </a:r>
            <a:r>
              <a:rPr lang="en-US" sz="2400" b="1" dirty="0" err="1"/>
              <a:t>Ansible</a:t>
            </a:r>
            <a:r>
              <a:rPr lang="en-US" sz="2400" dirty="0"/>
              <a:t>"</a:t>
            </a:r>
          </a:p>
          <a:p>
            <a:pPr>
              <a:buFont typeface="Wingdings" charset="2"/>
              <a:buChar char="q"/>
            </a:pPr>
            <a:r>
              <a:rPr lang="en-US" sz="2400" dirty="0" smtClean="0"/>
              <a:t> Cattle </a:t>
            </a:r>
            <a:r>
              <a:rPr lang="en-US" sz="2400" b="1" dirty="0" smtClean="0"/>
              <a:t>vs. </a:t>
            </a:r>
            <a:r>
              <a:rPr lang="en-US" sz="2400" dirty="0"/>
              <a:t>Pets</a:t>
            </a:r>
          </a:p>
          <a:p>
            <a:pPr>
              <a:buFont typeface="Wingdings" charset="2"/>
              <a:buChar char="q"/>
            </a:pPr>
            <a:r>
              <a:rPr lang="en-US" sz="2400" dirty="0" smtClean="0"/>
              <a:t> Don’t </a:t>
            </a:r>
            <a:r>
              <a:rPr lang="en-US" sz="2400" dirty="0"/>
              <a:t>change it; </a:t>
            </a:r>
            <a:r>
              <a:rPr lang="en-US" sz="2400" b="1" dirty="0"/>
              <a:t>replace it</a:t>
            </a:r>
            <a:endParaRPr lang="en-US" sz="2400" dirty="0"/>
          </a:p>
          <a:p>
            <a:pPr>
              <a:buFont typeface="Wingdings" charset="2"/>
              <a:buChar char="q"/>
            </a:pPr>
            <a:r>
              <a:rPr lang="en-US" sz="2400" dirty="0" smtClean="0"/>
              <a:t> System </a:t>
            </a:r>
            <a:r>
              <a:rPr lang="en-US" sz="2400" dirty="0"/>
              <a:t>created fully from automation; </a:t>
            </a:r>
            <a:r>
              <a:rPr lang="en-US" sz="2400" b="1" dirty="0"/>
              <a:t>avoid drift</a:t>
            </a:r>
            <a:endParaRPr lang="en-US" sz="2400" dirty="0"/>
          </a:p>
          <a:p>
            <a:pPr>
              <a:buFont typeface="Wingdings" charset="2"/>
              <a:buChar char="q"/>
            </a:pPr>
            <a:r>
              <a:rPr lang="en-US" sz="2400" dirty="0" smtClean="0"/>
              <a:t> Manual </a:t>
            </a:r>
            <a:r>
              <a:rPr lang="en-US" sz="2400" b="1" dirty="0"/>
              <a:t>intervention</a:t>
            </a:r>
            <a:r>
              <a:rPr lang="en-US" sz="2400" dirty="0"/>
              <a:t> is error prone</a:t>
            </a:r>
          </a:p>
          <a:p>
            <a:pPr>
              <a:buFont typeface="Wingdings" charset="2"/>
              <a:buChar char="q"/>
            </a:pPr>
            <a:r>
              <a:rPr lang="en-US" sz="2400" dirty="0" smtClean="0"/>
              <a:t> How </a:t>
            </a:r>
            <a:r>
              <a:rPr lang="en-US" sz="2400" dirty="0"/>
              <a:t>does </a:t>
            </a:r>
            <a:r>
              <a:rPr lang="en-US" sz="2400" b="1" dirty="0"/>
              <a:t>Docker</a:t>
            </a:r>
            <a:r>
              <a:rPr lang="en-US" sz="2400" dirty="0"/>
              <a:t> help?</a:t>
            </a: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82653846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a:t>
            </a:r>
            <a:r>
              <a:rPr lang="en-US" dirty="0" smtClean="0"/>
              <a:t>Components</a:t>
            </a:r>
            <a:endParaRPr lang="en-US" dirty="0"/>
          </a:p>
        </p:txBody>
      </p:sp>
      <p:sp>
        <p:nvSpPr>
          <p:cNvPr id="3" name="Content Placeholder 2"/>
          <p:cNvSpPr>
            <a:spLocks noGrp="1"/>
          </p:cNvSpPr>
          <p:nvPr>
            <p:ph idx="1"/>
          </p:nvPr>
        </p:nvSpPr>
        <p:spPr/>
        <p:txBody>
          <a:bodyPr/>
          <a:lstStyle/>
          <a:p>
            <a:pPr>
              <a:buFont typeface="Wingdings" charset="2"/>
              <a:buChar char="q"/>
            </a:pPr>
            <a:r>
              <a:rPr lang="en-US" sz="2400" dirty="0" smtClean="0"/>
              <a:t> Docker </a:t>
            </a:r>
            <a:r>
              <a:rPr lang="en-US" sz="2400" dirty="0"/>
              <a:t>C</a:t>
            </a:r>
            <a:r>
              <a:rPr lang="en-US" sz="2400" dirty="0" smtClean="0"/>
              <a:t>lient</a:t>
            </a:r>
            <a:endParaRPr lang="en-US" sz="2400" dirty="0"/>
          </a:p>
          <a:p>
            <a:pPr>
              <a:buFont typeface="Wingdings" charset="2"/>
              <a:buChar char="q"/>
            </a:pPr>
            <a:r>
              <a:rPr lang="en-US" sz="2400" dirty="0" smtClean="0"/>
              <a:t> Docker </a:t>
            </a:r>
            <a:r>
              <a:rPr lang="en-US" sz="2400" dirty="0"/>
              <a:t>D</a:t>
            </a:r>
            <a:r>
              <a:rPr lang="en-US" sz="2400" dirty="0" smtClean="0"/>
              <a:t>aemon</a:t>
            </a:r>
            <a:endParaRPr lang="en-US" sz="2400" dirty="0"/>
          </a:p>
          <a:p>
            <a:pPr>
              <a:buFont typeface="Wingdings" charset="2"/>
              <a:buChar char="q"/>
            </a:pPr>
            <a:r>
              <a:rPr lang="en-US" sz="2400" dirty="0" smtClean="0"/>
              <a:t> Images</a:t>
            </a:r>
            <a:endParaRPr lang="en-US" sz="2400" dirty="0"/>
          </a:p>
          <a:p>
            <a:pPr>
              <a:buFont typeface="Wingdings" charset="2"/>
              <a:buChar char="q"/>
            </a:pPr>
            <a:r>
              <a:rPr lang="en-US" sz="2400" dirty="0" smtClean="0"/>
              <a:t> Registry</a:t>
            </a:r>
            <a:endParaRPr lang="en-US" sz="2400" dirty="0"/>
          </a:p>
          <a:p>
            <a:pPr>
              <a:buFont typeface="Wingdings" charset="2"/>
              <a:buChar char="q"/>
            </a:pPr>
            <a:r>
              <a:rPr lang="en-US" sz="2400" dirty="0" smtClean="0"/>
              <a:t> Containers</a:t>
            </a:r>
            <a:endParaRPr lang="en-US" sz="2400" dirty="0"/>
          </a:p>
          <a:p>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8402552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a:t>
            </a:r>
            <a:r>
              <a:rPr lang="en-US" dirty="0" smtClean="0"/>
              <a:t>Components</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180" y="1066800"/>
            <a:ext cx="9372600" cy="4945109"/>
          </a:xfrm>
          <a:prstGeom prst="rect">
            <a:avLst/>
          </a:prstGeom>
        </p:spPr>
      </p:pic>
    </p:spTree>
    <p:extLst>
      <p:ext uri="{BB962C8B-B14F-4D97-AF65-F5344CB8AC3E}">
        <p14:creationId xmlns:p14="http://schemas.microsoft.com/office/powerpoint/2010/main" val="66884442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t>
            </a:r>
            <a:r>
              <a:rPr lang="en-US" dirty="0" smtClean="0"/>
              <a:t>Images</a:t>
            </a:r>
            <a:endParaRPr lang="en-US" dirty="0"/>
          </a:p>
        </p:txBody>
      </p:sp>
      <p:sp>
        <p:nvSpPr>
          <p:cNvPr id="3" name="Content Placeholder 2"/>
          <p:cNvSpPr>
            <a:spLocks noGrp="1"/>
          </p:cNvSpPr>
          <p:nvPr>
            <p:ph idx="1"/>
          </p:nvPr>
        </p:nvSpPr>
        <p:spPr/>
        <p:txBody>
          <a:bodyPr/>
          <a:lstStyle/>
          <a:p>
            <a:pPr>
              <a:buFont typeface="Wingdings" charset="2"/>
              <a:buChar char="q"/>
            </a:pPr>
            <a:r>
              <a:rPr lang="en-US" sz="2400" b="1" dirty="0" smtClean="0"/>
              <a:t> Templates</a:t>
            </a:r>
            <a:r>
              <a:rPr lang="en-US" sz="2400" dirty="0"/>
              <a:t> from which containers are created</a:t>
            </a:r>
          </a:p>
          <a:p>
            <a:pPr>
              <a:buFont typeface="Wingdings" charset="2"/>
              <a:buChar char="q"/>
            </a:pPr>
            <a:r>
              <a:rPr lang="en-US" sz="2400" b="1" dirty="0" smtClean="0"/>
              <a:t> Layered</a:t>
            </a:r>
            <a:r>
              <a:rPr lang="en-US" sz="2400" dirty="0"/>
              <a:t> using union filesystems</a:t>
            </a:r>
          </a:p>
          <a:p>
            <a:pPr>
              <a:buFont typeface="Wingdings" charset="2"/>
              <a:buChar char="q"/>
            </a:pPr>
            <a:r>
              <a:rPr lang="en-US" sz="2400" dirty="0" smtClean="0"/>
              <a:t> Each </a:t>
            </a:r>
            <a:r>
              <a:rPr lang="en-US" sz="2400" dirty="0"/>
              <a:t>change to the system is a </a:t>
            </a:r>
            <a:r>
              <a:rPr lang="en-US" sz="2400" b="1" dirty="0" smtClean="0"/>
              <a:t>layer </a:t>
            </a:r>
            <a:r>
              <a:rPr lang="en-US" sz="2400" dirty="0" smtClean="0"/>
              <a:t>added</a:t>
            </a:r>
            <a:endParaRPr lang="en-US" sz="2400" dirty="0"/>
          </a:p>
          <a:p>
            <a:pPr>
              <a:buFont typeface="Wingdings" charset="2"/>
              <a:buChar char="q"/>
            </a:pPr>
            <a:r>
              <a:rPr lang="en-US" sz="2400" dirty="0" smtClean="0"/>
              <a:t> Typically </a:t>
            </a:r>
            <a:r>
              <a:rPr lang="en-US" sz="2400" dirty="0"/>
              <a:t>created </a:t>
            </a:r>
            <a:r>
              <a:rPr lang="en-US" sz="2400" dirty="0" smtClean="0"/>
              <a:t>from </a:t>
            </a:r>
            <a:r>
              <a:rPr lang="en-US" sz="2400" b="1" dirty="0" smtClean="0"/>
              <a:t>instructions</a:t>
            </a:r>
            <a:r>
              <a:rPr lang="en-US" sz="2400" dirty="0" smtClean="0"/>
              <a:t> stored in </a:t>
            </a:r>
            <a:r>
              <a:rPr lang="en-US" sz="2400" dirty="0" err="1" smtClean="0"/>
              <a:t>Dockerfiles</a:t>
            </a:r>
            <a:endParaRPr lang="en-US" sz="2400" dirty="0"/>
          </a:p>
          <a:p>
            <a:pPr>
              <a:buFont typeface="Wingdings" charset="2"/>
              <a:buChar char="q"/>
            </a:pPr>
            <a:r>
              <a:rPr lang="en-US" sz="2400" dirty="0" smtClean="0"/>
              <a:t> Stored </a:t>
            </a:r>
            <a:r>
              <a:rPr lang="en-US" sz="2400" dirty="0"/>
              <a:t>in a </a:t>
            </a:r>
            <a:r>
              <a:rPr lang="en-US" sz="2400" dirty="0" smtClean="0"/>
              <a:t>Docker </a:t>
            </a:r>
            <a:r>
              <a:rPr lang="en-US" sz="2400" b="1" dirty="0" smtClean="0"/>
              <a:t>registry</a:t>
            </a:r>
            <a:r>
              <a:rPr lang="en-US" sz="2400" dirty="0" smtClean="0"/>
              <a:t>, locally or remotely</a:t>
            </a:r>
            <a:endParaRPr lang="en-US" dirty="0"/>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338775349"/>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t>
            </a:r>
            <a:r>
              <a:rPr lang="en-US" dirty="0" smtClean="0"/>
              <a:t>Containers</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b="1" dirty="0" smtClean="0"/>
              <a:t> Runtime</a:t>
            </a:r>
            <a:r>
              <a:rPr lang="en-US" sz="2400" dirty="0"/>
              <a:t> </a:t>
            </a:r>
            <a:r>
              <a:rPr lang="en-US" sz="2400" dirty="0" smtClean="0"/>
              <a:t>instance </a:t>
            </a:r>
            <a:r>
              <a:rPr lang="en-US" sz="2400" dirty="0"/>
              <a:t>of a Docker Image</a:t>
            </a:r>
          </a:p>
          <a:p>
            <a:pPr>
              <a:buFont typeface="Wingdings" charset="2"/>
              <a:buChar char="q"/>
            </a:pPr>
            <a:r>
              <a:rPr lang="en-US" sz="2400" dirty="0" smtClean="0"/>
              <a:t> </a:t>
            </a:r>
            <a:r>
              <a:rPr lang="en-US" sz="2400" b="1" dirty="0" smtClean="0"/>
              <a:t>Copy</a:t>
            </a:r>
            <a:r>
              <a:rPr lang="en-US" sz="2400" dirty="0" smtClean="0"/>
              <a:t> </a:t>
            </a:r>
            <a:r>
              <a:rPr lang="en-US" sz="2400" dirty="0"/>
              <a:t>on write file system; changes localized</a:t>
            </a:r>
          </a:p>
          <a:p>
            <a:pPr>
              <a:buFont typeface="Wingdings" charset="2"/>
              <a:buChar char="q"/>
            </a:pPr>
            <a:r>
              <a:rPr lang="en-US" sz="2400" b="1" dirty="0" smtClean="0"/>
              <a:t> “Virtualized”</a:t>
            </a:r>
            <a:r>
              <a:rPr lang="en-US" sz="2400" dirty="0"/>
              <a:t> with namespaces, </a:t>
            </a:r>
            <a:r>
              <a:rPr lang="en-US" sz="2400" dirty="0" err="1"/>
              <a:t>c</a:t>
            </a:r>
            <a:r>
              <a:rPr lang="en-US" sz="2400" dirty="0" err="1" smtClean="0"/>
              <a:t>groups</a:t>
            </a:r>
            <a:r>
              <a:rPr lang="en-US" sz="2400" dirty="0"/>
              <a:t>, </a:t>
            </a:r>
            <a:r>
              <a:rPr lang="en-US" sz="2400" dirty="0" err="1" smtClean="0"/>
              <a:t>SELinux</a:t>
            </a:r>
            <a:r>
              <a:rPr lang="en-US" sz="2400" dirty="0"/>
              <a:t>, </a:t>
            </a:r>
            <a:r>
              <a:rPr lang="en-US" sz="2400" dirty="0" smtClean="0"/>
              <a:t>etc.</a:t>
            </a:r>
            <a:endParaRPr lang="en-US" sz="2400" dirty="0"/>
          </a:p>
          <a:p>
            <a:pPr>
              <a:buFont typeface="Wingdings" charset="2"/>
              <a:buChar char="q"/>
            </a:pPr>
            <a:r>
              <a:rPr lang="en-US" sz="2400" dirty="0" smtClean="0"/>
              <a:t> Each has </a:t>
            </a:r>
            <a:r>
              <a:rPr lang="en-US" sz="2400" b="1" dirty="0" smtClean="0"/>
              <a:t>own</a:t>
            </a:r>
            <a:r>
              <a:rPr lang="en-US" sz="2400" dirty="0" smtClean="0"/>
              <a:t> </a:t>
            </a:r>
            <a:r>
              <a:rPr lang="en-US" sz="2400" dirty="0"/>
              <a:t>IP </a:t>
            </a:r>
            <a:r>
              <a:rPr lang="en-US" sz="2400" dirty="0" smtClean="0"/>
              <a:t>address, networking, and volumes</a:t>
            </a:r>
            <a:endParaRPr lang="en-US" sz="2400" dirty="0"/>
          </a:p>
          <a:p>
            <a:pPr>
              <a:buFont typeface="Wingdings" charset="2"/>
              <a:buChar char="q"/>
            </a:pPr>
            <a:r>
              <a:rPr lang="en-US" sz="2400" dirty="0" smtClean="0"/>
              <a:t> Intended </a:t>
            </a:r>
            <a:r>
              <a:rPr lang="en-US" sz="2400" dirty="0"/>
              <a:t>to run </a:t>
            </a:r>
            <a:r>
              <a:rPr lang="en-US" sz="2400" b="1" dirty="0"/>
              <a:t>single</a:t>
            </a:r>
            <a:r>
              <a:rPr lang="en-US" sz="2400" dirty="0"/>
              <a:t> process (</a:t>
            </a:r>
            <a:r>
              <a:rPr lang="en-US" sz="2400" dirty="0" smtClean="0"/>
              <a:t>process </a:t>
            </a:r>
            <a:r>
              <a:rPr lang="en-US" sz="2400" dirty="0"/>
              <a:t>virtualization)</a:t>
            </a: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3306941"/>
            <a:ext cx="2857500" cy="2857500"/>
          </a:xfrm>
          <a:prstGeom prst="rect">
            <a:avLst/>
          </a:prstGeom>
        </p:spPr>
      </p:pic>
    </p:spTree>
    <p:extLst>
      <p:ext uri="{BB962C8B-B14F-4D97-AF65-F5344CB8AC3E}">
        <p14:creationId xmlns:p14="http://schemas.microsoft.com/office/powerpoint/2010/main" val="1611121024"/>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950" b="1" dirty="0" smtClean="0"/>
              <a:t>END - slides from other classes</a:t>
            </a:r>
            <a:endParaRPr lang="en-US" b="1" dirty="0"/>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8059320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ube 23"/>
          <p:cNvSpPr/>
          <p:nvPr/>
        </p:nvSpPr>
        <p:spPr>
          <a:xfrm>
            <a:off x="8236014" y="3654279"/>
            <a:ext cx="2162187" cy="2162187"/>
          </a:xfrm>
          <a:prstGeom prst="cube">
            <a:avLst>
              <a:gd name="adj" fmla="val 17071"/>
            </a:avLst>
          </a:pr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The Docker Way</a:t>
            </a:r>
            <a:endParaRPr lang="en-US" dirty="0"/>
          </a:p>
        </p:txBody>
      </p:sp>
      <p:sp>
        <p:nvSpPr>
          <p:cNvPr id="3" name="Content Placeholder 2"/>
          <p:cNvSpPr>
            <a:spLocks noGrp="1"/>
          </p:cNvSpPr>
          <p:nvPr>
            <p:ph idx="1"/>
          </p:nvPr>
        </p:nvSpPr>
        <p:spPr/>
        <p:txBody>
          <a:bodyPr>
            <a:normAutofit/>
          </a:bodyPr>
          <a:lstStyle/>
          <a:p>
            <a:pPr>
              <a:buFont typeface="Wingdings" charset="2"/>
              <a:buChar char="q"/>
            </a:pPr>
            <a:r>
              <a:rPr lang="en-US" sz="2400" dirty="0" smtClean="0"/>
              <a:t> Now, you </a:t>
            </a:r>
            <a:r>
              <a:rPr lang="en-US" sz="2400" dirty="0"/>
              <a:t>can deploy </a:t>
            </a:r>
            <a:r>
              <a:rPr lang="en-US" sz="2400" dirty="0" smtClean="0"/>
              <a:t>applications </a:t>
            </a:r>
            <a:r>
              <a:rPr lang="en-US" sz="2400" dirty="0"/>
              <a:t>using </a:t>
            </a:r>
            <a:r>
              <a:rPr lang="en-US" sz="2400" dirty="0" smtClean="0"/>
              <a:t>a platform like we just saw, but that’s not the </a:t>
            </a:r>
            <a:r>
              <a:rPr lang="en-US" sz="2400" dirty="0"/>
              <a:t>Docker </a:t>
            </a:r>
            <a:r>
              <a:rPr lang="en-US" sz="2400" dirty="0" smtClean="0"/>
              <a:t>way</a:t>
            </a:r>
          </a:p>
          <a:p>
            <a:pPr>
              <a:buFont typeface="Wingdings" charset="2"/>
              <a:buChar char="q"/>
            </a:pPr>
            <a:r>
              <a:rPr lang="en-US" sz="2400" dirty="0" smtClean="0">
                <a:solidFill>
                  <a:schemeClr val="tx1"/>
                </a:solidFill>
              </a:rPr>
              <a:t> The Docker way </a:t>
            </a:r>
            <a:r>
              <a:rPr lang="en-US" sz="2400" dirty="0">
                <a:solidFill>
                  <a:schemeClr val="tx1"/>
                </a:solidFill>
              </a:rPr>
              <a:t>is to package up your app as a new layer on top of the app server Docker </a:t>
            </a:r>
            <a:r>
              <a:rPr lang="en-US" sz="2400" dirty="0" smtClean="0">
                <a:solidFill>
                  <a:schemeClr val="tx1"/>
                </a:solidFill>
              </a:rPr>
              <a:t>image</a:t>
            </a:r>
          </a:p>
          <a:p>
            <a:pPr>
              <a:buFont typeface="Wingdings" charset="2"/>
              <a:buChar char="q"/>
            </a:pPr>
            <a:r>
              <a:rPr lang="en-US" sz="2400" dirty="0">
                <a:solidFill>
                  <a:schemeClr val="tx1"/>
                </a:solidFill>
              </a:rPr>
              <a:t> </a:t>
            </a:r>
            <a:r>
              <a:rPr lang="en-US" sz="2400" dirty="0" smtClean="0">
                <a:solidFill>
                  <a:schemeClr val="tx1"/>
                </a:solidFill>
              </a:rPr>
              <a:t>Have we talked about a way to package all our components together?</a:t>
            </a:r>
          </a:p>
          <a:p>
            <a:pPr lvl="1">
              <a:buFont typeface="Wingdings" charset="2"/>
              <a:buChar char="q"/>
            </a:pPr>
            <a:r>
              <a:rPr lang="en-US" sz="2200" dirty="0" smtClean="0">
                <a:solidFill>
                  <a:schemeClr val="tx1"/>
                </a:solidFill>
              </a:rPr>
              <a:t> We have...</a:t>
            </a:r>
            <a:endParaRPr lang="en-US" sz="2400" dirty="0"/>
          </a:p>
        </p:txBody>
      </p:sp>
      <p:sp>
        <p:nvSpPr>
          <p:cNvPr id="16" name="Can 15"/>
          <p:cNvSpPr/>
          <p:nvPr/>
        </p:nvSpPr>
        <p:spPr>
          <a:xfrm>
            <a:off x="4724400" y="3784049"/>
            <a:ext cx="2438400" cy="1902649"/>
          </a:xfrm>
          <a:prstGeom prst="can">
            <a:avLst/>
          </a:prstGeom>
          <a:no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819101" y="3733800"/>
            <a:ext cx="1867085" cy="2135294"/>
            <a:chOff x="1819101" y="3733800"/>
            <a:chExt cx="1867085" cy="2135294"/>
          </a:xfrm>
        </p:grpSpPr>
        <p:sp>
          <p:nvSpPr>
            <p:cNvPr id="8" name="Folded Corner 7"/>
            <p:cNvSpPr/>
            <p:nvPr/>
          </p:nvSpPr>
          <p:spPr>
            <a:xfrm rot="10800000" flipH="1">
              <a:off x="1819101" y="3733800"/>
              <a:ext cx="1867085" cy="2135294"/>
            </a:xfrm>
            <a:prstGeom prst="foldedCorner">
              <a:avLst>
                <a:gd name="adj" fmla="val 27381"/>
              </a:avLst>
            </a:prstGeom>
            <a:no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426" y="3966445"/>
              <a:ext cx="1268433" cy="1268433"/>
            </a:xfrm>
            <a:prstGeom prst="rect">
              <a:avLst/>
            </a:prstGeom>
          </p:spPr>
        </p:pic>
        <p:sp>
          <p:nvSpPr>
            <p:cNvPr id="10" name="TextBox 9"/>
            <p:cNvSpPr txBox="1"/>
            <p:nvPr/>
          </p:nvSpPr>
          <p:spPr>
            <a:xfrm>
              <a:off x="2105267" y="5265525"/>
              <a:ext cx="1294754" cy="403997"/>
            </a:xfrm>
            <a:prstGeom prst="rect">
              <a:avLst/>
            </a:prstGeom>
            <a:noFill/>
          </p:spPr>
          <p:txBody>
            <a:bodyPr wrap="none" rtlCol="0">
              <a:spAutoFit/>
            </a:bodyPr>
            <a:lstStyle/>
            <a:p>
              <a:pPr algn="ctr"/>
              <a:r>
                <a:rPr lang="en-US" sz="2400" b="1" dirty="0" err="1" smtClean="0">
                  <a:latin typeface="+mn-lt"/>
                  <a:ea typeface="Courier New" charset="0"/>
                  <a:cs typeface="Courier New" charset="0"/>
                </a:rPr>
                <a:t>Dockerfile</a:t>
              </a:r>
              <a:endParaRPr lang="en-US" sz="2400" b="1" dirty="0">
                <a:latin typeface="+mn-lt"/>
                <a:ea typeface="Courier New" charset="0"/>
                <a:cs typeface="Courier New" charset="0"/>
              </a:endParaRPr>
            </a:p>
          </p:txBody>
        </p:sp>
      </p:grpSp>
      <p:grpSp>
        <p:nvGrpSpPr>
          <p:cNvPr id="15" name="Group 14"/>
          <p:cNvGrpSpPr/>
          <p:nvPr/>
        </p:nvGrpSpPr>
        <p:grpSpPr>
          <a:xfrm>
            <a:off x="3438121" y="4362991"/>
            <a:ext cx="1591079" cy="1077318"/>
            <a:chOff x="3952855" y="4262788"/>
            <a:chExt cx="2174963" cy="1077318"/>
          </a:xfrm>
        </p:grpSpPr>
        <p:sp>
          <p:nvSpPr>
            <p:cNvPr id="13" name="Right Arrow 12"/>
            <p:cNvSpPr/>
            <p:nvPr/>
          </p:nvSpPr>
          <p:spPr>
            <a:xfrm>
              <a:off x="3952855" y="4262788"/>
              <a:ext cx="2174963" cy="1077318"/>
            </a:xfrm>
            <a:prstGeom prst="rightArrow">
              <a:avLst>
                <a:gd name="adj1" fmla="val 50000"/>
                <a:gd name="adj2" fmla="val 4545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charset="0"/>
                <a:ea typeface="Courier New" charset="0"/>
                <a:cs typeface="Courier New" charset="0"/>
              </a:endParaRPr>
            </a:p>
          </p:txBody>
        </p:sp>
        <p:sp>
          <p:nvSpPr>
            <p:cNvPr id="14" name="TextBox 13"/>
            <p:cNvSpPr txBox="1"/>
            <p:nvPr/>
          </p:nvSpPr>
          <p:spPr>
            <a:xfrm>
              <a:off x="4427883" y="4570614"/>
              <a:ext cx="838691" cy="461665"/>
            </a:xfrm>
            <a:prstGeom prst="rect">
              <a:avLst/>
            </a:prstGeom>
            <a:noFill/>
          </p:spPr>
          <p:txBody>
            <a:bodyPr wrap="none" rtlCol="0">
              <a:spAutoFit/>
            </a:bodyPr>
            <a:lstStyle/>
            <a:p>
              <a:r>
                <a:rPr lang="en-US" sz="2400" b="1" dirty="0" smtClean="0"/>
                <a:t>Build</a:t>
              </a:r>
              <a:endParaRPr lang="en-US" sz="2400" b="1" dirty="0"/>
            </a:p>
          </p:txBody>
        </p:sp>
      </p:grpSp>
      <p:sp>
        <p:nvSpPr>
          <p:cNvPr id="17" name="TextBox 16"/>
          <p:cNvSpPr txBox="1"/>
          <p:nvPr/>
        </p:nvSpPr>
        <p:spPr>
          <a:xfrm>
            <a:off x="4980131" y="5043378"/>
            <a:ext cx="1926938" cy="461665"/>
          </a:xfrm>
          <a:prstGeom prst="rect">
            <a:avLst/>
          </a:prstGeom>
          <a:noFill/>
        </p:spPr>
        <p:txBody>
          <a:bodyPr wrap="none" rtlCol="0">
            <a:spAutoFit/>
          </a:bodyPr>
          <a:lstStyle/>
          <a:p>
            <a:r>
              <a:rPr lang="en-US" sz="2400" b="1" smtClean="0"/>
              <a:t>Docker Image</a:t>
            </a:r>
            <a:endParaRPr lang="en-US" sz="2400" b="1"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037" y="4257053"/>
            <a:ext cx="893963" cy="893963"/>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0939" y="3987498"/>
            <a:ext cx="1268433" cy="1268433"/>
          </a:xfrm>
          <a:prstGeom prst="rect">
            <a:avLst/>
          </a:prstGeom>
        </p:spPr>
      </p:pic>
      <p:grpSp>
        <p:nvGrpSpPr>
          <p:cNvPr id="23" name="Group 22"/>
          <p:cNvGrpSpPr/>
          <p:nvPr/>
        </p:nvGrpSpPr>
        <p:grpSpPr>
          <a:xfrm>
            <a:off x="6841407" y="4362991"/>
            <a:ext cx="1591079" cy="1077318"/>
            <a:chOff x="6970166" y="4362991"/>
            <a:chExt cx="1591079" cy="1077318"/>
          </a:xfrm>
        </p:grpSpPr>
        <p:sp>
          <p:nvSpPr>
            <p:cNvPr id="21" name="Right Arrow 20"/>
            <p:cNvSpPr/>
            <p:nvPr/>
          </p:nvSpPr>
          <p:spPr>
            <a:xfrm>
              <a:off x="6970166" y="4362991"/>
              <a:ext cx="1591079" cy="1077318"/>
            </a:xfrm>
            <a:prstGeom prst="rightArrow">
              <a:avLst>
                <a:gd name="adj1" fmla="val 50000"/>
                <a:gd name="adj2" fmla="val 4545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charset="0"/>
                <a:ea typeface="Courier New" charset="0"/>
                <a:cs typeface="Courier New" charset="0"/>
              </a:endParaRPr>
            </a:p>
          </p:txBody>
        </p:sp>
        <p:sp>
          <p:nvSpPr>
            <p:cNvPr id="22" name="TextBox 21"/>
            <p:cNvSpPr txBox="1"/>
            <p:nvPr/>
          </p:nvSpPr>
          <p:spPr>
            <a:xfrm>
              <a:off x="7235448" y="4678893"/>
              <a:ext cx="688009" cy="461665"/>
            </a:xfrm>
            <a:prstGeom prst="rect">
              <a:avLst/>
            </a:prstGeom>
            <a:noFill/>
          </p:spPr>
          <p:txBody>
            <a:bodyPr wrap="none" rtlCol="0">
              <a:spAutoFit/>
            </a:bodyPr>
            <a:lstStyle/>
            <a:p>
              <a:r>
                <a:rPr lang="en-US" sz="2400" b="1" smtClean="0"/>
                <a:t>Run</a:t>
              </a:r>
              <a:endParaRPr lang="en-US" sz="2400" b="1" dirty="0"/>
            </a:p>
          </p:txBody>
        </p:sp>
      </p:grpSp>
      <p:sp>
        <p:nvSpPr>
          <p:cNvPr id="25" name="TextBox 24"/>
          <p:cNvSpPr txBox="1"/>
          <p:nvPr/>
        </p:nvSpPr>
        <p:spPr>
          <a:xfrm>
            <a:off x="8417261" y="5209476"/>
            <a:ext cx="1437509" cy="461665"/>
          </a:xfrm>
          <a:prstGeom prst="rect">
            <a:avLst/>
          </a:prstGeom>
          <a:noFill/>
        </p:spPr>
        <p:txBody>
          <a:bodyPr wrap="none" rtlCol="0">
            <a:spAutoFit/>
          </a:bodyPr>
          <a:lstStyle/>
          <a:p>
            <a:pPr algn="ctr"/>
            <a:r>
              <a:rPr lang="en-US" sz="2400" b="1" smtClean="0">
                <a:latin typeface="+mn-lt"/>
                <a:ea typeface="Courier New" charset="0"/>
                <a:cs typeface="Courier New" charset="0"/>
              </a:rPr>
              <a:t>Container</a:t>
            </a:r>
            <a:endParaRPr lang="en-US" sz="2400" b="1" dirty="0">
              <a:latin typeface="+mn-lt"/>
              <a:ea typeface="Courier New" charset="0"/>
              <a:cs typeface="Courier New" charset="0"/>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00410012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subTitle" sz="quarter" idx="1"/>
          </p:nvPr>
        </p:nvSpPr>
        <p:spPr>
          <a:prstGeom prst="rect">
            <a:avLst/>
          </a:prstGeom>
        </p:spPr>
        <p:txBody>
          <a:bodyPr/>
          <a:lstStyle/>
          <a:p>
            <a:r>
              <a:t>Containers, whales, and more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2280480"/>
            <a:ext cx="7543800" cy="2032000"/>
          </a:xfrm>
          <a:prstGeom prst="rect">
            <a:avLst/>
          </a:prstGeom>
        </p:spPr>
      </p:pic>
    </p:spTree>
    <p:extLst>
      <p:ext uri="{BB962C8B-B14F-4D97-AF65-F5344CB8AC3E}">
        <p14:creationId xmlns:p14="http://schemas.microsoft.com/office/powerpoint/2010/main" val="9411092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Engine</a:t>
            </a:r>
            <a:endParaRPr lang="en-US" dirty="0"/>
          </a:p>
        </p:txBody>
      </p:sp>
      <p:sp>
        <p:nvSpPr>
          <p:cNvPr id="3" name="Content Placeholder 2"/>
          <p:cNvSpPr>
            <a:spLocks noGrp="1"/>
          </p:cNvSpPr>
          <p:nvPr>
            <p:ph idx="1"/>
          </p:nvPr>
        </p:nvSpPr>
        <p:spPr/>
        <p:txBody>
          <a:bodyPr>
            <a:normAutofit/>
          </a:bodyPr>
          <a:lstStyle/>
          <a:p>
            <a:pPr marL="457200" indent="-457200">
              <a:buClr>
                <a:schemeClr val="tx1"/>
              </a:buClr>
              <a:buFont typeface="+mj-lt"/>
              <a:buAutoNum type="arabicPeriod"/>
            </a:pPr>
            <a:r>
              <a:rPr lang="en-US" sz="2400" dirty="0" smtClean="0">
                <a:solidFill>
                  <a:schemeClr val="tx1"/>
                </a:solidFill>
              </a:rPr>
              <a:t> </a:t>
            </a:r>
            <a:r>
              <a:rPr lang="en-US" sz="2400" dirty="0">
                <a:solidFill>
                  <a:schemeClr val="tx1"/>
                </a:solidFill>
              </a:rPr>
              <a:t>A server which is a type of long-running program called a daemon process </a:t>
            </a: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627" y="1701679"/>
            <a:ext cx="4553839" cy="44627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26493">
            <a:off x="6640276" y="2532527"/>
            <a:ext cx="2010045" cy="1427132"/>
          </a:xfrm>
          <a:prstGeom prst="rect">
            <a:avLst/>
          </a:prstGeom>
        </p:spPr>
      </p:pic>
    </p:spTree>
    <p:extLst>
      <p:ext uri="{BB962C8B-B14F-4D97-AF65-F5344CB8AC3E}">
        <p14:creationId xmlns:p14="http://schemas.microsoft.com/office/powerpoint/2010/main" val="94370535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lvl1pPr defTabSz="813816">
              <a:defRPr sz="3559" spc="-44"/>
            </a:lvl1pPr>
          </a:lstStyle>
          <a:p>
            <a:r>
              <a:t>What is Docker?</a:t>
            </a:r>
          </a:p>
        </p:txBody>
      </p:sp>
      <p:sp>
        <p:nvSpPr>
          <p:cNvPr id="133" name="Shape 133"/>
          <p:cNvSpPr>
            <a:spLocks noGrp="1"/>
          </p:cNvSpPr>
          <p:nvPr>
            <p:ph type="body" sz="half" idx="1"/>
          </p:nvPr>
        </p:nvSpPr>
        <p:spPr>
          <a:xfrm>
            <a:off x="2258061" y="1261311"/>
            <a:ext cx="3703321" cy="4726095"/>
          </a:xfrm>
          <a:prstGeom prst="rect">
            <a:avLst/>
          </a:prstGeom>
        </p:spPr>
        <p:txBody>
          <a:bodyPr/>
          <a:lstStyle/>
          <a:p>
            <a:pPr marL="90525" indent="-90525" defTabSz="905255">
              <a:spcBef>
                <a:spcPts val="1100"/>
              </a:spcBef>
              <a:defRPr sz="1979" b="1"/>
            </a:pPr>
            <a:r>
              <a:rPr dirty="0"/>
              <a:t>Googles says: </a:t>
            </a:r>
          </a:p>
          <a:p>
            <a:pPr marL="90525" indent="-90525" defTabSz="905255">
              <a:spcBef>
                <a:spcPts val="1100"/>
              </a:spcBef>
              <a:defRPr sz="2277"/>
            </a:pPr>
            <a:r>
              <a:rPr dirty="0"/>
              <a:t>“Docker is an open-source project that automates the deployment of </a:t>
            </a:r>
            <a:r>
              <a:rPr dirty="0" smtClean="0"/>
              <a:t>applications </a:t>
            </a:r>
            <a:r>
              <a:rPr dirty="0"/>
              <a:t>inside software containers.” </a:t>
            </a:r>
          </a:p>
          <a:p>
            <a:pPr marL="90525" indent="-90525" defTabSz="905255">
              <a:spcBef>
                <a:spcPts val="1100"/>
              </a:spcBef>
              <a:defRPr sz="1979"/>
            </a:pPr>
            <a:endParaRPr dirty="0"/>
          </a:p>
          <a:p>
            <a:pPr marL="90525" indent="-90525" defTabSz="905255">
              <a:spcBef>
                <a:spcPts val="1100"/>
              </a:spcBef>
              <a:defRPr sz="1979" b="1"/>
            </a:pPr>
            <a:r>
              <a:rPr dirty="0"/>
              <a:t>Quote </a:t>
            </a:r>
            <a:r>
              <a:rPr lang="en-US" dirty="0" smtClean="0"/>
              <a:t>from </a:t>
            </a:r>
            <a:r>
              <a:rPr dirty="0" smtClean="0"/>
              <a:t>Docker:  </a:t>
            </a:r>
            <a:endParaRPr dirty="0"/>
          </a:p>
          <a:p>
            <a:pPr marL="90525" indent="-90525" defTabSz="905255">
              <a:spcBef>
                <a:spcPts val="1100"/>
              </a:spcBef>
              <a:defRPr sz="2277"/>
            </a:pPr>
            <a:r>
              <a:rPr dirty="0"/>
              <a:t>“Docker provides an additional layer of abstraction and automation of operating-system-level virtualization on Linux.”</a:t>
            </a:r>
          </a:p>
        </p:txBody>
      </p:sp>
      <p:sp>
        <p:nvSpPr>
          <p:cNvPr id="138" name="Shape 138"/>
          <p:cNvSpPr/>
          <p:nvPr/>
        </p:nvSpPr>
        <p:spPr>
          <a:xfrm>
            <a:off x="7545234" y="1400706"/>
            <a:ext cx="1833449" cy="1015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000">
                <a:latin typeface="Marker Felt"/>
                <a:ea typeface="Marker Felt"/>
                <a:cs typeface="Marker Felt"/>
                <a:sym typeface="Marker Felt"/>
              </a:defRPr>
            </a:pPr>
            <a:r>
              <a:rPr sz="3000" dirty="0">
                <a:solidFill>
                  <a:schemeClr val="accent1"/>
                </a:solidFill>
              </a:rPr>
              <a:t>All about </a:t>
            </a:r>
          </a:p>
          <a:p>
            <a:pPr>
              <a:defRPr sz="3000">
                <a:latin typeface="Marker Felt"/>
                <a:ea typeface="Marker Felt"/>
                <a:cs typeface="Marker Felt"/>
                <a:sym typeface="Marker Felt"/>
              </a:defRPr>
            </a:pPr>
            <a:r>
              <a:rPr sz="3000" dirty="0">
                <a:solidFill>
                  <a:schemeClr val="accent1"/>
                </a:solidFill>
              </a:rPr>
              <a:t>containers!</a:t>
            </a:r>
          </a:p>
        </p:txBody>
      </p:sp>
      <p:sp>
        <p:nvSpPr>
          <p:cNvPr id="8"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1853" y="3293688"/>
            <a:ext cx="4123655" cy="264966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267" y="2622162"/>
            <a:ext cx="2682494" cy="2004391"/>
          </a:xfrm>
          <a:prstGeom prst="rect">
            <a:avLst/>
          </a:prstGeom>
        </p:spPr>
      </p:pic>
      <p:sp>
        <p:nvSpPr>
          <p:cNvPr id="11" name="Shape 254"/>
          <p:cNvSpPr/>
          <p:nvPr/>
        </p:nvSpPr>
        <p:spPr>
          <a:xfrm rot="14483779" flipH="1">
            <a:off x="6795695" y="2196114"/>
            <a:ext cx="1153345" cy="880873"/>
          </a:xfrm>
          <a:custGeom>
            <a:avLst/>
            <a:gdLst/>
            <a:ahLst/>
            <a:cxnLst>
              <a:cxn ang="0">
                <a:pos x="wd2" y="hd2"/>
              </a:cxn>
              <a:cxn ang="5400000">
                <a:pos x="wd2" y="hd2"/>
              </a:cxn>
              <a:cxn ang="10800000">
                <a:pos x="wd2" y="hd2"/>
              </a:cxn>
              <a:cxn ang="16200000">
                <a:pos x="wd2" y="hd2"/>
              </a:cxn>
            </a:cxnLst>
            <a:rect l="0" t="0" r="r" b="b"/>
            <a:pathLst>
              <a:path w="21600" h="16438" extrusionOk="0">
                <a:moveTo>
                  <a:pt x="21600" y="9481"/>
                </a:moveTo>
                <a:cubicBezTo>
                  <a:pt x="7250" y="-5162"/>
                  <a:pt x="50" y="-2843"/>
                  <a:pt x="0" y="16438"/>
                </a:cubicBezTo>
              </a:path>
            </a:pathLst>
          </a:custGeom>
          <a:ln w="101600">
            <a:solidFill>
              <a:schemeClr val="accent1"/>
            </a:solidFill>
            <a:headEnd type="triangle"/>
          </a:ln>
        </p:spPr>
        <p:txBody>
          <a:bodyPr/>
          <a:lstStyle/>
          <a:p>
            <a:endParaRPr/>
          </a:p>
        </p:txBody>
      </p:sp>
    </p:spTree>
    <p:extLst>
      <p:ext uri="{BB962C8B-B14F-4D97-AF65-F5344CB8AC3E}">
        <p14:creationId xmlns:p14="http://schemas.microsoft.com/office/powerpoint/2010/main" val="11066376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prstGeom prst="rect">
            <a:avLst/>
          </a:prstGeom>
        </p:spPr>
        <p:txBody>
          <a:bodyPr/>
          <a:lstStyle>
            <a:lvl1pPr defTabSz="813816">
              <a:defRPr sz="3559" spc="-89"/>
            </a:lvl1pPr>
          </a:lstStyle>
          <a:p>
            <a:r>
              <a:t>History of Docker</a:t>
            </a:r>
          </a:p>
        </p:txBody>
      </p:sp>
      <p:sp>
        <p:nvSpPr>
          <p:cNvPr id="144" name="Shape 144"/>
          <p:cNvSpPr>
            <a:spLocks noGrp="1"/>
          </p:cNvSpPr>
          <p:nvPr>
            <p:ph type="body" idx="1"/>
          </p:nvPr>
        </p:nvSpPr>
        <p:spPr>
          <a:xfrm>
            <a:off x="2423161" y="1219200"/>
            <a:ext cx="7391401" cy="4419600"/>
          </a:xfrm>
          <a:prstGeom prst="rect">
            <a:avLst/>
          </a:prstGeom>
        </p:spPr>
        <p:txBody>
          <a:bodyPr/>
          <a:lstStyle/>
          <a:p>
            <a:pPr marL="80467" indent="-80467" defTabSz="804672">
              <a:lnSpc>
                <a:spcPct val="81000"/>
              </a:lnSpc>
              <a:spcBef>
                <a:spcPts val="1000"/>
              </a:spcBef>
              <a:buFont typeface="Wingdings"/>
              <a:buChar char="❑"/>
              <a:defRPr sz="2464"/>
            </a:pPr>
            <a:r>
              <a:t> Linux containers, the technology upon which Docker’s software was originally built, were introduced in 2008.</a:t>
            </a:r>
          </a:p>
          <a:p>
            <a:pPr marL="80467" indent="-80467" defTabSz="804672">
              <a:lnSpc>
                <a:spcPct val="81000"/>
              </a:lnSpc>
              <a:spcBef>
                <a:spcPts val="1000"/>
              </a:spcBef>
              <a:buFont typeface="Wingdings"/>
              <a:buChar char="❑"/>
              <a:defRPr sz="2464"/>
            </a:pPr>
            <a:r>
              <a:t> Docker was released as an open source project by dotCloud, a platform as a service company, in 2013.</a:t>
            </a:r>
          </a:p>
          <a:p>
            <a:pPr marL="80467" indent="-80467" defTabSz="804672">
              <a:lnSpc>
                <a:spcPct val="81000"/>
              </a:lnSpc>
              <a:spcBef>
                <a:spcPts val="1000"/>
              </a:spcBef>
              <a:buFont typeface="Wingdings"/>
              <a:buChar char="❑"/>
              <a:defRPr sz="2464"/>
            </a:pPr>
            <a:r>
              <a:t> One month after launching an interactive tutorial in August 2013, Docker said 10,000 developers tried it out.  </a:t>
            </a:r>
          </a:p>
          <a:p>
            <a:pPr marL="80467" indent="-80467" defTabSz="804672">
              <a:lnSpc>
                <a:spcPct val="81000"/>
              </a:lnSpc>
              <a:spcBef>
                <a:spcPts val="1000"/>
              </a:spcBef>
              <a:buFont typeface="Wingdings"/>
              <a:buChar char="❑"/>
              <a:defRPr sz="2464"/>
            </a:pPr>
            <a:r>
              <a:t> When Docker announced its 1.0 release in June 2014, the Docker Engine software had already been downloaded 2.75 million times.</a:t>
            </a:r>
          </a:p>
          <a:p>
            <a:pPr marL="80467" indent="-80467" defTabSz="804672">
              <a:lnSpc>
                <a:spcPct val="81000"/>
              </a:lnSpc>
              <a:spcBef>
                <a:spcPts val="1000"/>
              </a:spcBef>
              <a:buFont typeface="Wingdings"/>
              <a:buChar char="❑"/>
              <a:defRPr sz="2464"/>
            </a:pPr>
            <a:r>
              <a:t> That number now stands at more than 100 million.</a:t>
            </a:r>
          </a:p>
        </p:txBody>
      </p:sp>
      <p:sp>
        <p:nvSpPr>
          <p:cNvPr id="7"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2050566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p:cNvSpPr>
          <p:nvPr>
            <p:ph type="title"/>
          </p:nvPr>
        </p:nvSpPr>
        <p:spPr>
          <a:prstGeom prst="rect">
            <a:avLst/>
          </a:prstGeom>
        </p:spPr>
        <p:txBody>
          <a:bodyPr/>
          <a:lstStyle>
            <a:lvl1pPr defTabSz="813816">
              <a:defRPr sz="3559" spc="-89"/>
            </a:lvl1pPr>
          </a:lstStyle>
          <a:p>
            <a:r>
              <a:t>Docker vs. Virtual Machines</a:t>
            </a:r>
          </a:p>
        </p:txBody>
      </p:sp>
      <p:sp>
        <p:nvSpPr>
          <p:cNvPr id="150" name="Shape 150"/>
          <p:cNvSpPr>
            <a:spLocks noGrp="1"/>
          </p:cNvSpPr>
          <p:nvPr>
            <p:ph type="body" idx="1"/>
          </p:nvPr>
        </p:nvSpPr>
        <p:spPr>
          <a:xfrm>
            <a:off x="2461059" y="5026660"/>
            <a:ext cx="7391401" cy="881710"/>
          </a:xfrm>
          <a:prstGeom prst="rect">
            <a:avLst/>
          </a:prstGeom>
        </p:spPr>
        <p:txBody>
          <a:bodyPr/>
          <a:lstStyle/>
          <a:p>
            <a:pPr>
              <a:lnSpc>
                <a:spcPct val="81000"/>
              </a:lnSpc>
              <a:buFont typeface="Wingdings"/>
              <a:buChar char="❑"/>
              <a:defRPr sz="2800"/>
            </a:pPr>
            <a:r>
              <a:rPr dirty="0"/>
              <a:t> It does that by using “Docker Engine” rather than a “Guest OS”</a:t>
            </a:r>
          </a:p>
          <a:p>
            <a:pPr>
              <a:lnSpc>
                <a:spcPct val="81000"/>
              </a:lnSpc>
              <a:buFont typeface="Wingdings"/>
              <a:buChar char="❑"/>
              <a:defRPr sz="2800"/>
            </a:pPr>
            <a:endParaRPr dirty="0"/>
          </a:p>
        </p:txBody>
      </p:sp>
      <p:sp>
        <p:nvSpPr>
          <p:cNvPr id="154" name="Shape 154"/>
          <p:cNvSpPr/>
          <p:nvPr/>
        </p:nvSpPr>
        <p:spPr>
          <a:xfrm>
            <a:off x="2400300" y="1206500"/>
            <a:ext cx="7391400" cy="75823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1439" indent="-91439" defTabSz="914400">
              <a:lnSpc>
                <a:spcPct val="81000"/>
              </a:lnSpc>
              <a:spcBef>
                <a:spcPts val="1200"/>
              </a:spcBef>
              <a:buClr>
                <a:schemeClr val="accent1"/>
              </a:buClr>
              <a:buSzPct val="100000"/>
              <a:buFont typeface="Wingdings"/>
              <a:buChar char="❑"/>
              <a:defRPr sz="2800">
                <a:solidFill>
                  <a:srgbClr val="404040"/>
                </a:solidFill>
              </a:defRPr>
            </a:lvl1pPr>
          </a:lstStyle>
          <a:p>
            <a:r>
              <a:t> Docker is similar, but creates less dependancies </a:t>
            </a:r>
          </a:p>
        </p:txBody>
      </p:sp>
      <p:sp>
        <p:nvSpPr>
          <p:cNvPr id="159" name="Shape 159"/>
          <p:cNvSpPr/>
          <p:nvPr/>
        </p:nvSpPr>
        <p:spPr>
          <a:xfrm>
            <a:off x="2422661" y="2476391"/>
            <a:ext cx="43056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b="1" dirty="0"/>
              <a:t>VM</a:t>
            </a:r>
          </a:p>
        </p:txBody>
      </p:sp>
      <p:sp>
        <p:nvSpPr>
          <p:cNvPr id="160" name="Shape 160"/>
          <p:cNvSpPr/>
          <p:nvPr/>
        </p:nvSpPr>
        <p:spPr>
          <a:xfrm>
            <a:off x="8905540" y="3068052"/>
            <a:ext cx="75937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b="1" dirty="0"/>
              <a:t>Docker</a:t>
            </a:r>
          </a:p>
        </p:txBody>
      </p:sp>
      <p:sp>
        <p:nvSpPr>
          <p:cNvPr id="14"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333" y="1669776"/>
            <a:ext cx="6104235" cy="3135273"/>
          </a:xfrm>
          <a:prstGeom prst="rect">
            <a:avLst/>
          </a:prstGeom>
        </p:spPr>
      </p:pic>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0605901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of Docker</a:t>
            </a:r>
            <a:endParaRPr lang="en-US" dirty="0"/>
          </a:p>
        </p:txBody>
      </p:sp>
      <p:sp>
        <p:nvSpPr>
          <p:cNvPr id="22" name="Cube 21"/>
          <p:cNvSpPr/>
          <p:nvPr/>
        </p:nvSpPr>
        <p:spPr>
          <a:xfrm>
            <a:off x="3083613" y="2838462"/>
            <a:ext cx="5778985" cy="3237806"/>
          </a:xfrm>
          <a:prstGeom prst="cube">
            <a:avLst>
              <a:gd name="adj" fmla="val 45428"/>
            </a:avLst>
          </a:prstGeom>
          <a:solidFill>
            <a:schemeClr val="accent6"/>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3804334" y="2735719"/>
            <a:ext cx="5049152" cy="1657217"/>
          </a:xfrm>
          <a:prstGeom prst="cube">
            <a:avLst>
              <a:gd name="adj" fmla="val 45428"/>
            </a:avLst>
          </a:prstGeom>
          <a:solidFill>
            <a:schemeClr val="accent1">
              <a:lumMod val="60000"/>
              <a:lumOff val="40000"/>
            </a:schemeClr>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rot="197265">
            <a:off x="7665392" y="3230743"/>
            <a:ext cx="1604927" cy="600164"/>
          </a:xfrm>
          <a:prstGeom prst="rect">
            <a:avLst/>
          </a:prstGeom>
          <a:noFill/>
          <a:ln>
            <a:noFill/>
          </a:ln>
          <a:scene3d>
            <a:camera prst="isometricOffAxis2Right"/>
            <a:lightRig rig="threePt" dir="t"/>
          </a:scene3d>
        </p:spPr>
        <p:txBody>
          <a:bodyPr wrap="none" rtlCol="0">
            <a:spAutoFit/>
          </a:bodyPr>
          <a:lstStyle/>
          <a:p>
            <a:r>
              <a:rPr lang="en-US" sz="3300" b="1" spc="225" dirty="0"/>
              <a:t>Debian</a:t>
            </a:r>
          </a:p>
        </p:txBody>
      </p:sp>
      <p:sp>
        <p:nvSpPr>
          <p:cNvPr id="12" name="Cube 11"/>
          <p:cNvSpPr/>
          <p:nvPr/>
        </p:nvSpPr>
        <p:spPr>
          <a:xfrm>
            <a:off x="3804334" y="2253685"/>
            <a:ext cx="5049152" cy="1657217"/>
          </a:xfrm>
          <a:prstGeom prst="cube">
            <a:avLst>
              <a:gd name="adj" fmla="val 45428"/>
            </a:avLst>
          </a:prstGeom>
          <a:solidFill>
            <a:srgbClr val="FF5220"/>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97265">
            <a:off x="7702026" y="2772914"/>
            <a:ext cx="1587294" cy="600164"/>
          </a:xfrm>
          <a:prstGeom prst="rect">
            <a:avLst/>
          </a:prstGeom>
          <a:noFill/>
          <a:ln>
            <a:noFill/>
          </a:ln>
          <a:scene3d>
            <a:camera prst="isometricOffAxis2Right"/>
            <a:lightRig rig="threePt" dir="t"/>
          </a:scene3d>
        </p:spPr>
        <p:txBody>
          <a:bodyPr wrap="none" rtlCol="0">
            <a:spAutoFit/>
          </a:bodyPr>
          <a:lstStyle/>
          <a:p>
            <a:r>
              <a:rPr lang="en-US" sz="3300" b="1" spc="225" dirty="0"/>
              <a:t>EMACS</a:t>
            </a:r>
          </a:p>
        </p:txBody>
      </p:sp>
      <p:sp>
        <p:nvSpPr>
          <p:cNvPr id="14" name="Cube 13"/>
          <p:cNvSpPr/>
          <p:nvPr/>
        </p:nvSpPr>
        <p:spPr>
          <a:xfrm>
            <a:off x="3804334" y="1771652"/>
            <a:ext cx="5049152" cy="1657217"/>
          </a:xfrm>
          <a:prstGeom prst="cube">
            <a:avLst>
              <a:gd name="adj" fmla="val 45428"/>
            </a:avLst>
          </a:prstGeom>
          <a:solidFill>
            <a:srgbClr val="FF5220"/>
          </a:solidFill>
          <a:ln>
            <a:noFill/>
          </a:ln>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97265">
            <a:off x="7661952" y="2278329"/>
            <a:ext cx="1667444" cy="600164"/>
          </a:xfrm>
          <a:prstGeom prst="rect">
            <a:avLst/>
          </a:prstGeom>
          <a:noFill/>
          <a:ln>
            <a:noFill/>
          </a:ln>
          <a:scene3d>
            <a:camera prst="isometricOffAxis2Right"/>
            <a:lightRig rig="threePt" dir="t"/>
          </a:scene3d>
        </p:spPr>
        <p:txBody>
          <a:bodyPr wrap="none" rtlCol="0">
            <a:spAutoFit/>
          </a:bodyPr>
          <a:lstStyle/>
          <a:p>
            <a:r>
              <a:rPr lang="en-US" sz="3300" b="1" spc="225" dirty="0"/>
              <a:t>Apache</a:t>
            </a:r>
          </a:p>
        </p:txBody>
      </p:sp>
      <p:sp>
        <p:nvSpPr>
          <p:cNvPr id="16" name="Cube 15"/>
          <p:cNvSpPr/>
          <p:nvPr/>
        </p:nvSpPr>
        <p:spPr>
          <a:xfrm>
            <a:off x="3804334" y="1257302"/>
            <a:ext cx="5049152" cy="1657217"/>
          </a:xfrm>
          <a:prstGeom prst="cube">
            <a:avLst>
              <a:gd name="adj" fmla="val 45428"/>
            </a:avLst>
          </a:prstGeom>
          <a:solidFill>
            <a:schemeClr val="accent1">
              <a:alpha val="65000"/>
            </a:schemeClr>
          </a:solidFill>
          <a:ln>
            <a:noFill/>
          </a:ln>
          <a:effectLst/>
          <a:scene3d>
            <a:camera prst="orthographicFront">
              <a:rot lat="36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152901" y="2069672"/>
            <a:ext cx="3935693" cy="507831"/>
          </a:xfrm>
          <a:prstGeom prst="rect">
            <a:avLst/>
          </a:prstGeom>
          <a:noFill/>
          <a:ln>
            <a:noFill/>
          </a:ln>
        </p:spPr>
        <p:txBody>
          <a:bodyPr wrap="none" rtlCol="0">
            <a:spAutoFit/>
          </a:bodyPr>
          <a:lstStyle/>
          <a:p>
            <a:r>
              <a:rPr lang="en-US" sz="2700" b="1" dirty="0">
                <a:latin typeface="Courier New" charset="0"/>
                <a:ea typeface="Courier New" charset="0"/>
                <a:cs typeface="Courier New" charset="0"/>
              </a:rPr>
              <a:t>Writable Container</a:t>
            </a:r>
          </a:p>
        </p:txBody>
      </p:sp>
      <p:sp>
        <p:nvSpPr>
          <p:cNvPr id="27" name="TextBox 26"/>
          <p:cNvSpPr txBox="1"/>
          <p:nvPr/>
        </p:nvSpPr>
        <p:spPr>
          <a:xfrm>
            <a:off x="6659021" y="2543923"/>
            <a:ext cx="1370888" cy="507831"/>
          </a:xfrm>
          <a:prstGeom prst="rect">
            <a:avLst/>
          </a:prstGeom>
          <a:noFill/>
          <a:ln>
            <a:noFill/>
          </a:ln>
        </p:spPr>
        <p:txBody>
          <a:bodyPr wrap="none" rtlCol="0">
            <a:spAutoFit/>
          </a:bodyPr>
          <a:lstStyle/>
          <a:p>
            <a:pPr algn="r"/>
            <a:r>
              <a:rPr lang="en-US" sz="2700" b="1" spc="225" dirty="0">
                <a:latin typeface="Courier New" charset="0"/>
                <a:ea typeface="Courier New" charset="0"/>
                <a:cs typeface="Courier New" charset="0"/>
              </a:rPr>
              <a:t>Image</a:t>
            </a:r>
          </a:p>
        </p:txBody>
      </p:sp>
      <p:sp>
        <p:nvSpPr>
          <p:cNvPr id="29" name="TextBox 28"/>
          <p:cNvSpPr txBox="1"/>
          <p:nvPr/>
        </p:nvSpPr>
        <p:spPr>
          <a:xfrm>
            <a:off x="6657061" y="3024746"/>
            <a:ext cx="1370888" cy="507831"/>
          </a:xfrm>
          <a:prstGeom prst="rect">
            <a:avLst/>
          </a:prstGeom>
          <a:noFill/>
          <a:ln>
            <a:noFill/>
          </a:ln>
        </p:spPr>
        <p:txBody>
          <a:bodyPr wrap="none" rtlCol="0">
            <a:spAutoFit/>
          </a:bodyPr>
          <a:lstStyle/>
          <a:p>
            <a:pPr algn="r"/>
            <a:r>
              <a:rPr lang="en-US" sz="2700" b="1" spc="225" dirty="0">
                <a:latin typeface="Courier New" charset="0"/>
                <a:ea typeface="Courier New" charset="0"/>
                <a:cs typeface="Courier New" charset="0"/>
              </a:rPr>
              <a:t>Image</a:t>
            </a:r>
          </a:p>
        </p:txBody>
      </p:sp>
      <p:sp>
        <p:nvSpPr>
          <p:cNvPr id="30" name="TextBox 29"/>
          <p:cNvSpPr txBox="1"/>
          <p:nvPr/>
        </p:nvSpPr>
        <p:spPr>
          <a:xfrm>
            <a:off x="5470839" y="3504101"/>
            <a:ext cx="2557110" cy="507831"/>
          </a:xfrm>
          <a:prstGeom prst="rect">
            <a:avLst/>
          </a:prstGeom>
          <a:noFill/>
          <a:ln>
            <a:noFill/>
          </a:ln>
        </p:spPr>
        <p:txBody>
          <a:bodyPr wrap="none" rtlCol="0">
            <a:spAutoFit/>
          </a:bodyPr>
          <a:lstStyle/>
          <a:p>
            <a:pPr algn="r"/>
            <a:r>
              <a:rPr lang="en-US" sz="2700" b="1" spc="225" dirty="0">
                <a:latin typeface="Courier New" charset="0"/>
                <a:ea typeface="Courier New" charset="0"/>
                <a:cs typeface="Courier New" charset="0"/>
              </a:rPr>
              <a:t>Base Image</a:t>
            </a:r>
          </a:p>
        </p:txBody>
      </p:sp>
      <p:sp>
        <p:nvSpPr>
          <p:cNvPr id="31" name="TextBox 30"/>
          <p:cNvSpPr txBox="1"/>
          <p:nvPr/>
        </p:nvSpPr>
        <p:spPr>
          <a:xfrm>
            <a:off x="4504445" y="4389869"/>
            <a:ext cx="2848857" cy="923330"/>
          </a:xfrm>
          <a:prstGeom prst="rect">
            <a:avLst/>
          </a:prstGeom>
          <a:noFill/>
          <a:ln>
            <a:noFill/>
          </a:ln>
        </p:spPr>
        <p:txBody>
          <a:bodyPr wrap="none" rtlCol="0">
            <a:spAutoFit/>
          </a:bodyPr>
          <a:lstStyle/>
          <a:p>
            <a:pPr algn="r"/>
            <a:r>
              <a:rPr lang="en-US" sz="5400" b="1" spc="225" dirty="0">
                <a:latin typeface="Courier New" charset="0"/>
                <a:ea typeface="Courier New" charset="0"/>
                <a:cs typeface="Courier New" charset="0"/>
              </a:rPr>
              <a:t>bootfs</a:t>
            </a:r>
          </a:p>
        </p:txBody>
      </p:sp>
      <p:sp>
        <p:nvSpPr>
          <p:cNvPr id="33" name="TextBox 32"/>
          <p:cNvSpPr txBox="1"/>
          <p:nvPr/>
        </p:nvSpPr>
        <p:spPr>
          <a:xfrm rot="197265">
            <a:off x="6926972" y="3909847"/>
            <a:ext cx="2432076" cy="1015663"/>
          </a:xfrm>
          <a:prstGeom prst="rect">
            <a:avLst/>
          </a:prstGeom>
          <a:noFill/>
          <a:ln>
            <a:noFill/>
          </a:ln>
          <a:scene3d>
            <a:camera prst="isometricOffAxis2Right"/>
            <a:lightRig rig="threePt" dir="t"/>
          </a:scene3d>
        </p:spPr>
        <p:txBody>
          <a:bodyPr wrap="none" rtlCol="0">
            <a:spAutoFit/>
          </a:bodyPr>
          <a:lstStyle/>
          <a:p>
            <a:r>
              <a:rPr lang="en-US" sz="6000" b="1" spc="225" dirty="0"/>
              <a:t>Kernel</a:t>
            </a:r>
          </a:p>
        </p:txBody>
      </p:sp>
      <p:sp>
        <p:nvSpPr>
          <p:cNvPr id="35" name="TextBox 34"/>
          <p:cNvSpPr txBox="1"/>
          <p:nvPr/>
        </p:nvSpPr>
        <p:spPr>
          <a:xfrm>
            <a:off x="2272596" y="2563078"/>
            <a:ext cx="1242649" cy="923330"/>
          </a:xfrm>
          <a:prstGeom prst="rect">
            <a:avLst/>
          </a:prstGeom>
          <a:noFill/>
        </p:spPr>
        <p:txBody>
          <a:bodyPr wrap="none" rtlCol="0">
            <a:spAutoFit/>
          </a:bodyPr>
          <a:lstStyle/>
          <a:p>
            <a:pPr algn="r"/>
            <a:r>
              <a:rPr lang="en-US" b="1" dirty="0"/>
              <a:t>References</a:t>
            </a:r>
          </a:p>
          <a:p>
            <a:pPr algn="r"/>
            <a:r>
              <a:rPr lang="en-US" b="1" dirty="0"/>
              <a:t>Parent</a:t>
            </a:r>
          </a:p>
          <a:p>
            <a:pPr algn="r"/>
            <a:r>
              <a:rPr lang="en-US" b="1" dirty="0"/>
              <a:t>Image</a:t>
            </a:r>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1" y="3396551"/>
            <a:ext cx="1984601" cy="1984601"/>
          </a:xfrm>
          <a:prstGeom prst="rect">
            <a:avLst/>
          </a:prstGeom>
        </p:spPr>
      </p:pic>
      <p:sp>
        <p:nvSpPr>
          <p:cNvPr id="42" name="Left Brace 41"/>
          <p:cNvSpPr/>
          <p:nvPr/>
        </p:nvSpPr>
        <p:spPr>
          <a:xfrm>
            <a:off x="3524250" y="2735718"/>
            <a:ext cx="171450" cy="531401"/>
          </a:xfrm>
          <a:prstGeom prst="leftBrace">
            <a:avLst>
              <a:gd name="adj1" fmla="val 49468"/>
              <a:gd name="adj2" fmla="val 50000"/>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2244817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lvl1pPr defTabSz="813816">
              <a:defRPr sz="3559" spc="-89"/>
            </a:lvl1pPr>
          </a:lstStyle>
          <a:p>
            <a:r>
              <a:t>Basic Terms To Know</a:t>
            </a:r>
          </a:p>
        </p:txBody>
      </p:sp>
      <p:sp>
        <p:nvSpPr>
          <p:cNvPr id="163" name="Shape 163"/>
          <p:cNvSpPr>
            <a:spLocks noGrp="1"/>
          </p:cNvSpPr>
          <p:nvPr>
            <p:ph type="body" idx="1"/>
          </p:nvPr>
        </p:nvSpPr>
        <p:spPr>
          <a:xfrm>
            <a:off x="2514601" y="1182689"/>
            <a:ext cx="6797041" cy="5029199"/>
          </a:xfrm>
          <a:prstGeom prst="rect">
            <a:avLst/>
          </a:prstGeom>
        </p:spPr>
        <p:txBody>
          <a:bodyPr/>
          <a:lstStyle/>
          <a:p>
            <a:pPr>
              <a:buFont typeface="Wingdings"/>
              <a:buChar char="❑"/>
              <a:defRPr sz="2800"/>
            </a:pPr>
            <a:r>
              <a:t> </a:t>
            </a:r>
            <a:r>
              <a:rPr b="1"/>
              <a:t>Container</a:t>
            </a:r>
            <a:r>
              <a:t> - a live running instance of a Docker image</a:t>
            </a:r>
          </a:p>
          <a:p>
            <a:pPr>
              <a:buFont typeface="Wingdings"/>
              <a:buChar char="❑"/>
              <a:defRPr sz="2800"/>
            </a:pPr>
            <a:r>
              <a:t> </a:t>
            </a:r>
            <a:r>
              <a:rPr b="1"/>
              <a:t>Image</a:t>
            </a:r>
            <a:r>
              <a:t> - a saved state of a container </a:t>
            </a:r>
          </a:p>
          <a:p>
            <a:pPr>
              <a:buFont typeface="Wingdings"/>
              <a:buChar char="❑"/>
              <a:defRPr sz="2800"/>
            </a:pPr>
            <a:r>
              <a:t> </a:t>
            </a:r>
            <a:r>
              <a:rPr b="1"/>
              <a:t>Docker Hub</a:t>
            </a:r>
            <a:r>
              <a:t> - like Github, it is where you will ‘push’ and ‘pull’ images from</a:t>
            </a:r>
          </a:p>
          <a:p>
            <a:pPr>
              <a:buFont typeface="Wingdings"/>
              <a:buChar char="❑"/>
              <a:defRPr sz="2800"/>
            </a:pPr>
            <a:r>
              <a:t> </a:t>
            </a:r>
            <a:r>
              <a:rPr b="1"/>
              <a:t>Tag</a:t>
            </a:r>
            <a:r>
              <a:t> - a kind of label or version control pinned to an image to distinguish from other images on host and hub</a:t>
            </a:r>
          </a:p>
          <a:p>
            <a:pPr>
              <a:buFont typeface="Wingdings"/>
              <a:buChar char="❑"/>
              <a:defRPr sz="2800"/>
            </a:pPr>
            <a:r>
              <a:t> </a:t>
            </a:r>
            <a:r>
              <a:rPr b="1"/>
              <a:t>Dockerfile</a:t>
            </a:r>
            <a:r>
              <a:t> - compiled code used to build a image from specifications </a:t>
            </a:r>
          </a:p>
        </p:txBody>
      </p:sp>
      <p:sp>
        <p:nvSpPr>
          <p:cNvPr id="4"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5296889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lstStyle>
            <a:lvl1pPr defTabSz="813816">
              <a:defRPr sz="3559" spc="-89"/>
            </a:lvl1pPr>
          </a:lstStyle>
          <a:p>
            <a:r>
              <a:t>Installing Docker</a:t>
            </a:r>
          </a:p>
        </p:txBody>
      </p:sp>
      <p:sp>
        <p:nvSpPr>
          <p:cNvPr id="169" name="Shape 169"/>
          <p:cNvSpPr>
            <a:spLocks noGrp="1"/>
          </p:cNvSpPr>
          <p:nvPr>
            <p:ph type="body" idx="1"/>
          </p:nvPr>
        </p:nvSpPr>
        <p:spPr>
          <a:xfrm>
            <a:off x="2514601" y="990601"/>
            <a:ext cx="6797041" cy="5029199"/>
          </a:xfrm>
          <a:prstGeom prst="rect">
            <a:avLst/>
          </a:prstGeom>
        </p:spPr>
        <p:txBody>
          <a:bodyPr/>
          <a:lstStyle/>
          <a:p>
            <a:pPr>
              <a:buFont typeface="Wingdings"/>
              <a:buChar char="❑"/>
              <a:defRPr sz="2800"/>
            </a:pPr>
            <a:r>
              <a:t> With Docker 12 Linux, Mac, and Windows can all be installed directly.</a:t>
            </a:r>
          </a:p>
          <a:p>
            <a:pPr marL="292608" lvl="1" indent="-91440">
              <a:buFont typeface="Wingdings"/>
              <a:buChar char="❑"/>
              <a:defRPr sz="2800"/>
            </a:pPr>
            <a:r>
              <a:t>However, your OS version matters!</a:t>
            </a:r>
          </a:p>
          <a:p>
            <a:pPr>
              <a:buFont typeface="Wingdings"/>
              <a:buChar char="❑"/>
              <a:defRPr sz="2800"/>
            </a:pPr>
            <a:r>
              <a:t> You can also use Docker-Machine and Docker Toolbox to assist.</a:t>
            </a:r>
          </a:p>
          <a:p>
            <a:pPr>
              <a:buFont typeface="Wingdings"/>
              <a:buChar char="❑"/>
              <a:defRPr sz="2800"/>
            </a:pPr>
            <a:r>
              <a:t> Or… you can </a:t>
            </a:r>
          </a:p>
          <a:p>
            <a:pPr marL="0" indent="0">
              <a:buSzTx/>
              <a:buNone/>
              <a:defRPr sz="2800"/>
            </a:pPr>
            <a:r>
              <a:t>run it in a VM!</a:t>
            </a:r>
          </a:p>
        </p:txBody>
      </p:sp>
      <p:sp>
        <p:nvSpPr>
          <p:cNvPr id="5"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54450"/>
            <a:ext cx="3291840" cy="3241548"/>
          </a:xfrm>
          <a:prstGeom prst="rect">
            <a:avLst/>
          </a:prstGeom>
        </p:spPr>
      </p:pic>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20747089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prstGeom prst="rect">
            <a:avLst/>
          </a:prstGeom>
        </p:spPr>
        <p:txBody>
          <a:bodyPr/>
          <a:lstStyle>
            <a:lvl1pPr defTabSz="813816">
              <a:defRPr sz="3559" spc="-89"/>
            </a:lvl1pPr>
          </a:lstStyle>
          <a:p>
            <a:r>
              <a:t>Docker Engine vs. Docker Machine</a:t>
            </a:r>
          </a:p>
        </p:txBody>
      </p:sp>
      <p:sp>
        <p:nvSpPr>
          <p:cNvPr id="178" name="Shape 178"/>
          <p:cNvSpPr>
            <a:spLocks noGrp="1"/>
          </p:cNvSpPr>
          <p:nvPr>
            <p:ph type="body" idx="1"/>
          </p:nvPr>
        </p:nvSpPr>
        <p:spPr>
          <a:xfrm>
            <a:off x="2122392" y="1066799"/>
            <a:ext cx="7543801" cy="4876802"/>
          </a:xfrm>
          <a:prstGeom prst="rect">
            <a:avLst/>
          </a:prstGeom>
        </p:spPr>
        <p:txBody>
          <a:bodyPr/>
          <a:lstStyle/>
          <a:p>
            <a:pPr>
              <a:lnSpc>
                <a:spcPct val="81000"/>
              </a:lnSpc>
              <a:buFont typeface="Wingdings"/>
              <a:buChar char="❑"/>
              <a:defRPr sz="2800"/>
            </a:pPr>
            <a:r>
              <a:rPr dirty="0"/>
              <a:t> In older versions of Docker, you might have using “</a:t>
            </a:r>
            <a:r>
              <a:rPr i="1" dirty="0"/>
              <a:t>boot2docker</a:t>
            </a:r>
            <a:r>
              <a:rPr dirty="0"/>
              <a:t>” or “</a:t>
            </a:r>
            <a:r>
              <a:rPr i="1" dirty="0"/>
              <a:t>Docker Toolbox</a:t>
            </a:r>
            <a:r>
              <a:rPr dirty="0"/>
              <a:t>.”</a:t>
            </a:r>
          </a:p>
          <a:p>
            <a:pPr>
              <a:lnSpc>
                <a:spcPct val="81000"/>
              </a:lnSpc>
              <a:buFont typeface="Wingdings"/>
              <a:buChar char="❑"/>
              <a:defRPr sz="2800"/>
            </a:pPr>
            <a:r>
              <a:rPr dirty="0"/>
              <a:t> Since Docker 12.1 however, we can work directly through our host.</a:t>
            </a:r>
          </a:p>
          <a:p>
            <a:pPr>
              <a:lnSpc>
                <a:spcPct val="81000"/>
              </a:lnSpc>
              <a:buFont typeface="Wingdings"/>
              <a:buChar char="❑"/>
              <a:defRPr sz="2800"/>
            </a:pPr>
            <a:r>
              <a:rPr dirty="0"/>
              <a:t> Another way of installing and managing Docker on the host is </a:t>
            </a:r>
            <a:r>
              <a:rPr i="1" dirty="0"/>
              <a:t>Docker Machine</a:t>
            </a:r>
            <a:r>
              <a:rPr dirty="0"/>
              <a:t>.</a:t>
            </a:r>
          </a:p>
          <a:p>
            <a:pPr marL="292608" lvl="1" indent="-91440">
              <a:lnSpc>
                <a:spcPct val="81000"/>
              </a:lnSpc>
              <a:buFont typeface="Wingdings"/>
              <a:buChar char="❑"/>
              <a:defRPr sz="2800"/>
            </a:pPr>
            <a:r>
              <a:rPr dirty="0"/>
              <a:t> </a:t>
            </a:r>
            <a:r>
              <a:rPr i="1" dirty="0"/>
              <a:t>Docker Machine</a:t>
            </a:r>
            <a:r>
              <a:rPr dirty="0"/>
              <a:t> links </a:t>
            </a:r>
            <a:r>
              <a:rPr lang="en-US" dirty="0" smtClean="0"/>
              <a:t>a </a:t>
            </a:r>
            <a:r>
              <a:rPr dirty="0" smtClean="0"/>
              <a:t>host</a:t>
            </a:r>
            <a:r>
              <a:rPr lang="en-US" dirty="0"/>
              <a:t> </a:t>
            </a:r>
            <a:r>
              <a:rPr dirty="0" smtClean="0"/>
              <a:t>with </a:t>
            </a:r>
            <a:r>
              <a:rPr lang="en-US" dirty="0" smtClean="0"/>
              <a:t>                               </a:t>
            </a:r>
            <a:r>
              <a:rPr dirty="0" smtClean="0"/>
              <a:t>a </a:t>
            </a:r>
            <a:r>
              <a:rPr dirty="0"/>
              <a:t>VM running in the background  </a:t>
            </a:r>
          </a:p>
          <a:p>
            <a:pPr>
              <a:lnSpc>
                <a:spcPct val="81000"/>
              </a:lnSpc>
              <a:buFont typeface="Wingdings"/>
              <a:buChar char="❑"/>
              <a:defRPr sz="2800"/>
            </a:pPr>
            <a:r>
              <a:rPr dirty="0"/>
              <a:t> </a:t>
            </a:r>
            <a:r>
              <a:rPr i="1" dirty="0"/>
              <a:t>Docker Engine</a:t>
            </a:r>
            <a:r>
              <a:rPr dirty="0"/>
              <a:t> </a:t>
            </a:r>
            <a:r>
              <a:rPr dirty="0" smtClean="0"/>
              <a:t>creates</a:t>
            </a:r>
            <a:r>
              <a:rPr dirty="0"/>
              <a:t>, runs, and </a:t>
            </a:r>
            <a:r>
              <a:rPr lang="en-US" dirty="0" smtClean="0"/>
              <a:t>                    </a:t>
            </a:r>
            <a:r>
              <a:rPr dirty="0" smtClean="0"/>
              <a:t>manages </a:t>
            </a:r>
            <a:r>
              <a:rPr dirty="0"/>
              <a:t>your containers</a:t>
            </a:r>
          </a:p>
        </p:txBody>
      </p:sp>
      <p:sp>
        <p:nvSpPr>
          <p:cNvPr id="9"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131" y="3266267"/>
            <a:ext cx="2255630" cy="2677335"/>
          </a:xfrm>
          <a:prstGeom prst="rect">
            <a:avLst/>
          </a:prstGeom>
        </p:spPr>
      </p:pic>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2570132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prstGeom prst="rect">
            <a:avLst/>
          </a:prstGeom>
        </p:spPr>
        <p:txBody>
          <a:bodyPr/>
          <a:lstStyle>
            <a:lvl1pPr defTabSz="813816">
              <a:defRPr sz="3559" spc="-89"/>
            </a:lvl1pPr>
          </a:lstStyle>
          <a:p>
            <a:r>
              <a:t>Basic Commands</a:t>
            </a:r>
          </a:p>
        </p:txBody>
      </p:sp>
      <p:sp>
        <p:nvSpPr>
          <p:cNvPr id="183" name="Shape 183"/>
          <p:cNvSpPr>
            <a:spLocks noGrp="1"/>
          </p:cNvSpPr>
          <p:nvPr>
            <p:ph type="body" idx="1"/>
          </p:nvPr>
        </p:nvSpPr>
        <p:spPr>
          <a:xfrm>
            <a:off x="2514601" y="1043356"/>
            <a:ext cx="6797041" cy="5029199"/>
          </a:xfrm>
          <a:prstGeom prst="rect">
            <a:avLst/>
          </a:prstGeom>
        </p:spPr>
        <p:txBody>
          <a:bodyPr/>
          <a:lstStyle/>
          <a:p>
            <a:pPr>
              <a:buFont typeface="Wingdings"/>
              <a:buChar char="❑"/>
              <a:defRPr sz="2800"/>
            </a:pPr>
            <a:r>
              <a:t> In terminal, outside of a container…</a:t>
            </a:r>
          </a:p>
          <a:p>
            <a:pPr marL="292608" lvl="1" indent="-91440">
              <a:buFont typeface="Wingdings"/>
              <a:buChar char="❑"/>
              <a:defRPr sz="2800"/>
            </a:pPr>
            <a:r>
              <a:t> See local repository of images</a:t>
            </a:r>
          </a:p>
          <a:p>
            <a:pPr marL="292608" lvl="1" indent="-91440">
              <a:buFont typeface="Wingdings"/>
              <a:buChar char="❑"/>
              <a:defRPr sz="2800"/>
            </a:pPr>
            <a:endParaRPr/>
          </a:p>
          <a:p>
            <a:pPr marL="292608" lvl="1" indent="-91440">
              <a:buFont typeface="Wingdings"/>
              <a:buChar char="❑"/>
              <a:defRPr sz="2800"/>
            </a:pPr>
            <a:r>
              <a:t> Check to see if containers are running</a:t>
            </a:r>
          </a:p>
          <a:p>
            <a:pPr marL="292608" lvl="1" indent="-91440">
              <a:buFont typeface="Wingdings"/>
              <a:buChar char="❑"/>
              <a:defRPr sz="2800"/>
            </a:pPr>
            <a:endParaRPr/>
          </a:p>
          <a:p>
            <a:pPr marL="292608" lvl="1" indent="-91440">
              <a:buFont typeface="Wingdings"/>
              <a:buChar char="❑"/>
              <a:defRPr sz="2800"/>
            </a:pPr>
            <a:r>
              <a:t> Pull a container down</a:t>
            </a:r>
          </a:p>
          <a:p>
            <a:pPr marL="292608" lvl="1" indent="-91440">
              <a:buFont typeface="Wingdings"/>
              <a:buChar char="❑"/>
              <a:defRPr sz="2800"/>
            </a:pPr>
            <a:endParaRPr/>
          </a:p>
          <a:p>
            <a:pPr marL="292608" lvl="1" indent="-91440">
              <a:buFont typeface="Wingdings"/>
              <a:buChar char="❑"/>
              <a:defRPr sz="2800"/>
            </a:pPr>
            <a:r>
              <a:t> Check system-wide information</a:t>
            </a:r>
          </a:p>
        </p:txBody>
      </p:sp>
      <p:sp>
        <p:nvSpPr>
          <p:cNvPr id="184" name="Shape 184"/>
          <p:cNvSpPr/>
          <p:nvPr/>
        </p:nvSpPr>
        <p:spPr>
          <a:xfrm>
            <a:off x="4051005" y="2063307"/>
            <a:ext cx="2977736" cy="47705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FFFFFF"/>
                </a:solidFill>
                <a:latin typeface="Courier New"/>
                <a:ea typeface="Courier New"/>
                <a:cs typeface="Courier New"/>
                <a:sym typeface="Courier New"/>
              </a:defRPr>
            </a:lvl1pPr>
          </a:lstStyle>
          <a:p>
            <a:r>
              <a:t>$ docker images</a:t>
            </a:r>
          </a:p>
        </p:txBody>
      </p:sp>
      <p:sp>
        <p:nvSpPr>
          <p:cNvPr id="185" name="Shape 185"/>
          <p:cNvSpPr/>
          <p:nvPr/>
        </p:nvSpPr>
        <p:spPr>
          <a:xfrm>
            <a:off x="4432068" y="3078885"/>
            <a:ext cx="2208295" cy="47705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FFFFFF"/>
                </a:solidFill>
                <a:latin typeface="Courier New"/>
                <a:ea typeface="Courier New"/>
                <a:cs typeface="Courier New"/>
                <a:sym typeface="Courier New"/>
              </a:defRPr>
            </a:lvl1pPr>
          </a:lstStyle>
          <a:p>
            <a:r>
              <a:t>$ docker ps</a:t>
            </a:r>
          </a:p>
        </p:txBody>
      </p:sp>
      <p:sp>
        <p:nvSpPr>
          <p:cNvPr id="186" name="Shape 186"/>
          <p:cNvSpPr/>
          <p:nvPr/>
        </p:nvSpPr>
        <p:spPr>
          <a:xfrm>
            <a:off x="2519106" y="4094463"/>
            <a:ext cx="7371656" cy="47705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square" lIns="45719" rIns="45719">
            <a:spAutoFit/>
          </a:bodyPr>
          <a:lstStyle>
            <a:lvl1pPr>
              <a:defRPr sz="2500">
                <a:solidFill>
                  <a:srgbClr val="FFFFFF"/>
                </a:solidFill>
                <a:latin typeface="Courier New"/>
                <a:ea typeface="Courier New"/>
                <a:cs typeface="Courier New"/>
                <a:sym typeface="Courier New"/>
              </a:defRPr>
            </a:lvl1pPr>
          </a:lstStyle>
          <a:p>
            <a:r>
              <a:t>$ docker pull </a:t>
            </a:r>
            <a:r>
              <a:rPr/>
              <a:t>&lt;</a:t>
            </a:r>
            <a:r>
              <a:t>reponame/imagename:tag</a:t>
            </a:r>
            <a:r>
              <a:rPr lang="en-US"/>
              <a:t>&gt;</a:t>
            </a:r>
            <a:endParaRPr/>
          </a:p>
        </p:txBody>
      </p:sp>
      <p:sp>
        <p:nvSpPr>
          <p:cNvPr id="187" name="Shape 187"/>
          <p:cNvSpPr/>
          <p:nvPr/>
        </p:nvSpPr>
        <p:spPr>
          <a:xfrm>
            <a:off x="4805478" y="5214389"/>
            <a:ext cx="2593016" cy="47705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FFFFFF"/>
                </a:solidFill>
                <a:latin typeface="Courier New"/>
                <a:ea typeface="Courier New"/>
                <a:cs typeface="Courier New"/>
                <a:sym typeface="Courier New"/>
              </a:defRPr>
            </a:lvl1pPr>
          </a:lstStyle>
          <a:p>
            <a:r>
              <a:t>$ docker info</a:t>
            </a:r>
          </a:p>
        </p:txBody>
      </p:sp>
      <p:sp>
        <p:nvSpPr>
          <p:cNvPr id="188" name="Shape 188"/>
          <p:cNvSpPr/>
          <p:nvPr/>
        </p:nvSpPr>
        <p:spPr>
          <a:xfrm>
            <a:off x="2045923" y="5813945"/>
            <a:ext cx="554459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https://docs.docker.com/engine/reference/commandline/</a:t>
            </a:r>
          </a:p>
        </p:txBody>
      </p:sp>
      <p:sp>
        <p:nvSpPr>
          <p:cNvPr id="9"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20750409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title"/>
          </p:nvPr>
        </p:nvSpPr>
        <p:spPr>
          <a:prstGeom prst="rect">
            <a:avLst/>
          </a:prstGeom>
        </p:spPr>
        <p:txBody>
          <a:bodyPr/>
          <a:lstStyle>
            <a:lvl1pPr defTabSz="813816">
              <a:defRPr sz="3559" spc="-89"/>
            </a:lvl1pPr>
          </a:lstStyle>
          <a:p>
            <a:r>
              <a:t>Basic Commands</a:t>
            </a:r>
          </a:p>
        </p:txBody>
      </p:sp>
      <p:sp>
        <p:nvSpPr>
          <p:cNvPr id="191" name="Shape 191"/>
          <p:cNvSpPr>
            <a:spLocks noGrp="1"/>
          </p:cNvSpPr>
          <p:nvPr>
            <p:ph type="body" sz="quarter" idx="1"/>
          </p:nvPr>
        </p:nvSpPr>
        <p:spPr>
          <a:xfrm>
            <a:off x="2581739" y="1450398"/>
            <a:ext cx="6797042" cy="1575012"/>
          </a:xfrm>
          <a:prstGeom prst="rect">
            <a:avLst/>
          </a:prstGeom>
        </p:spPr>
        <p:txBody>
          <a:bodyPr/>
          <a:lstStyle>
            <a:lvl1pPr>
              <a:buFont typeface="Wingdings"/>
              <a:buChar char="❑"/>
              <a:defRPr sz="2800"/>
            </a:lvl1pPr>
            <a:lvl2pPr marL="292608" indent="-91440">
              <a:buFont typeface="Wingdings"/>
              <a:buChar char="❑"/>
              <a:defRPr sz="2800"/>
            </a:lvl2pPr>
          </a:lstStyle>
          <a:p>
            <a:r>
              <a:t> How do we “get in” our container?</a:t>
            </a:r>
          </a:p>
          <a:p>
            <a:pPr lvl="1"/>
            <a:r>
              <a:t> By spinning off an image using ‘run’</a:t>
            </a:r>
          </a:p>
        </p:txBody>
      </p:sp>
      <p:sp>
        <p:nvSpPr>
          <p:cNvPr id="192" name="Shape 192"/>
          <p:cNvSpPr/>
          <p:nvPr/>
        </p:nvSpPr>
        <p:spPr>
          <a:xfrm>
            <a:off x="2408240" y="2598325"/>
            <a:ext cx="7402024" cy="47705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FFFFFF"/>
                </a:solidFill>
                <a:latin typeface="Courier New"/>
                <a:ea typeface="Courier New"/>
                <a:cs typeface="Courier New"/>
                <a:sym typeface="Courier New"/>
              </a:defRPr>
            </a:lvl1pPr>
          </a:lstStyle>
          <a:p>
            <a:r>
              <a:rPr lang="en-US" dirty="0"/>
              <a:t>$ </a:t>
            </a:r>
            <a:r>
              <a:rPr dirty="0" err="1"/>
              <a:t>docker</a:t>
            </a:r>
            <a:r>
              <a:rPr dirty="0"/>
              <a:t> run &lt;image-name, or image-id&gt;</a:t>
            </a:r>
          </a:p>
        </p:txBody>
      </p:sp>
      <p:sp>
        <p:nvSpPr>
          <p:cNvPr id="193" name="Shape 193"/>
          <p:cNvSpPr/>
          <p:nvPr/>
        </p:nvSpPr>
        <p:spPr>
          <a:xfrm>
            <a:off x="2581739" y="3743060"/>
            <a:ext cx="6797042" cy="157501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1439" indent="-91439" defTabSz="914400">
              <a:lnSpc>
                <a:spcPct val="90000"/>
              </a:lnSpc>
              <a:spcBef>
                <a:spcPts val="1200"/>
              </a:spcBef>
              <a:buClr>
                <a:schemeClr val="accent1"/>
              </a:buClr>
              <a:buSzPct val="100000"/>
              <a:buFont typeface="Wingdings"/>
              <a:buChar char="❑"/>
              <a:defRPr sz="2800">
                <a:solidFill>
                  <a:srgbClr val="404040"/>
                </a:solidFill>
              </a:defRPr>
            </a:lvl1pPr>
            <a:lvl2pPr marL="292608" indent="-91440" defTabSz="914400">
              <a:lnSpc>
                <a:spcPct val="90000"/>
              </a:lnSpc>
              <a:spcBef>
                <a:spcPts val="1200"/>
              </a:spcBef>
              <a:buClr>
                <a:schemeClr val="accent1"/>
              </a:buClr>
              <a:buSzPct val="100000"/>
              <a:buFont typeface="Wingdings"/>
              <a:buChar char="❑"/>
              <a:defRPr sz="2800">
                <a:solidFill>
                  <a:srgbClr val="404040"/>
                </a:solidFill>
              </a:defRPr>
            </a:lvl2pPr>
          </a:lstStyle>
          <a:p>
            <a:r>
              <a:t> Container is running, but where is it?</a:t>
            </a:r>
          </a:p>
          <a:p>
            <a:pPr lvl="1"/>
            <a:r>
              <a:t> Enter active containers with ‘exec -it’</a:t>
            </a:r>
          </a:p>
        </p:txBody>
      </p:sp>
      <p:sp>
        <p:nvSpPr>
          <p:cNvPr id="194" name="Shape 194"/>
          <p:cNvSpPr/>
          <p:nvPr/>
        </p:nvSpPr>
        <p:spPr>
          <a:xfrm>
            <a:off x="1934639" y="4947861"/>
            <a:ext cx="8363826" cy="47705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FFFFFF"/>
                </a:solidFill>
                <a:latin typeface="Courier New"/>
                <a:ea typeface="Courier New"/>
                <a:cs typeface="Courier New"/>
                <a:sym typeface="Courier New"/>
              </a:defRPr>
            </a:lvl1pPr>
          </a:lstStyle>
          <a:p>
            <a:r>
              <a:rPr lang="en-US"/>
              <a:t>$ </a:t>
            </a:r>
            <a:r>
              <a:rPr dirty="0" err="1"/>
              <a:t>docker</a:t>
            </a:r>
            <a:r>
              <a:rPr dirty="0"/>
              <a:t> exec -it &lt;image-name, or image-id&gt;</a:t>
            </a:r>
          </a:p>
        </p:txBody>
      </p:sp>
      <p:sp>
        <p:nvSpPr>
          <p:cNvPr id="7"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78365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lvl1pPr defTabSz="813816">
              <a:defRPr sz="3559" spc="-89"/>
            </a:lvl1pPr>
          </a:lstStyle>
          <a:p>
            <a:r>
              <a:t>Basic Commands</a:t>
            </a:r>
          </a:p>
        </p:txBody>
      </p:sp>
      <p:sp>
        <p:nvSpPr>
          <p:cNvPr id="197" name="Shape 197"/>
          <p:cNvSpPr/>
          <p:nvPr/>
        </p:nvSpPr>
        <p:spPr>
          <a:xfrm>
            <a:off x="2697479" y="1386037"/>
            <a:ext cx="6797042" cy="157501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1439" indent="-91439" defTabSz="914400">
              <a:lnSpc>
                <a:spcPct val="90000"/>
              </a:lnSpc>
              <a:spcBef>
                <a:spcPts val="1200"/>
              </a:spcBef>
              <a:buClr>
                <a:schemeClr val="accent1"/>
              </a:buClr>
              <a:buSzPct val="100000"/>
              <a:buFont typeface="Wingdings"/>
              <a:buChar char="❑"/>
              <a:defRPr sz="2800">
                <a:solidFill>
                  <a:srgbClr val="404040"/>
                </a:solidFill>
              </a:defRPr>
            </a:lvl1pPr>
          </a:lstStyle>
          <a:p>
            <a:r>
              <a:t> You know you are “in” when you see…</a:t>
            </a:r>
          </a:p>
        </p:txBody>
      </p:sp>
      <p:sp>
        <p:nvSpPr>
          <p:cNvPr id="198" name="Shape 198"/>
          <p:cNvSpPr/>
          <p:nvPr/>
        </p:nvSpPr>
        <p:spPr>
          <a:xfrm>
            <a:off x="2423841" y="2113245"/>
            <a:ext cx="7402024" cy="47705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FFFFFF"/>
                </a:solidFill>
                <a:latin typeface="Courier New"/>
                <a:ea typeface="Courier New"/>
                <a:cs typeface="Courier New"/>
                <a:sym typeface="Courier New"/>
              </a:defRPr>
            </a:lvl1pPr>
          </a:lstStyle>
          <a:p>
            <a:r>
              <a:t>root@&lt;container-name, or container-id&gt;</a:t>
            </a:r>
          </a:p>
        </p:txBody>
      </p:sp>
      <p:sp>
        <p:nvSpPr>
          <p:cNvPr id="199" name="Shape 199"/>
          <p:cNvSpPr/>
          <p:nvPr/>
        </p:nvSpPr>
        <p:spPr>
          <a:xfrm>
            <a:off x="2697479" y="2947141"/>
            <a:ext cx="6797042" cy="250203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91439" indent="-91439">
              <a:lnSpc>
                <a:spcPct val="90000"/>
              </a:lnSpc>
              <a:spcBef>
                <a:spcPts val="1200"/>
              </a:spcBef>
              <a:buClr>
                <a:schemeClr val="accent1"/>
              </a:buClr>
              <a:buSzPct val="100000"/>
              <a:buFont typeface="Wingdings"/>
              <a:buChar char="❑"/>
              <a:defRPr sz="2800">
                <a:solidFill>
                  <a:srgbClr val="404040"/>
                </a:solidFill>
              </a:defRPr>
            </a:pPr>
            <a:r>
              <a:rPr sz="2800"/>
              <a:t> Now that we are “in” the container, we can use all our trusty Linux commands like, </a:t>
            </a:r>
            <a:r>
              <a:rPr sz="2800">
                <a:latin typeface="Courier New"/>
                <a:ea typeface="Courier New"/>
                <a:cs typeface="Courier New"/>
                <a:sym typeface="Courier New"/>
              </a:rPr>
              <a:t>ll</a:t>
            </a:r>
            <a:r>
              <a:rPr sz="2800"/>
              <a:t>, </a:t>
            </a:r>
            <a:r>
              <a:rPr sz="2800">
                <a:latin typeface="Courier New"/>
                <a:ea typeface="Courier New"/>
                <a:cs typeface="Courier New"/>
                <a:sym typeface="Courier New"/>
              </a:rPr>
              <a:t>cd</a:t>
            </a:r>
            <a:r>
              <a:rPr sz="2800"/>
              <a:t>, </a:t>
            </a:r>
            <a:r>
              <a:rPr sz="2800">
                <a:latin typeface="Courier New"/>
                <a:ea typeface="Courier New"/>
                <a:cs typeface="Courier New"/>
                <a:sym typeface="Courier New"/>
              </a:rPr>
              <a:t>vi</a:t>
            </a:r>
            <a:r>
              <a:rPr sz="2800"/>
              <a:t>, and </a:t>
            </a:r>
            <a:r>
              <a:rPr sz="2800">
                <a:latin typeface="Courier New"/>
                <a:ea typeface="Courier New"/>
                <a:cs typeface="Courier New"/>
                <a:sym typeface="Courier New"/>
              </a:rPr>
              <a:t>apt-get…</a:t>
            </a:r>
          </a:p>
          <a:p>
            <a:pPr marL="91439" indent="-91439">
              <a:lnSpc>
                <a:spcPct val="90000"/>
              </a:lnSpc>
              <a:spcBef>
                <a:spcPts val="1200"/>
              </a:spcBef>
              <a:buClr>
                <a:schemeClr val="accent1"/>
              </a:buClr>
              <a:buSzPct val="100000"/>
              <a:buFont typeface="Wingdings"/>
              <a:buChar char="❑"/>
              <a:defRPr sz="2800">
                <a:solidFill>
                  <a:srgbClr val="404040"/>
                </a:solidFill>
              </a:defRPr>
            </a:pPr>
            <a:r>
              <a:rPr sz="2800">
                <a:latin typeface="Courier New"/>
                <a:ea typeface="Courier New"/>
                <a:cs typeface="Courier New"/>
                <a:sym typeface="Courier New"/>
              </a:rPr>
              <a:t> </a:t>
            </a:r>
            <a:r>
              <a:rPr sz="2800">
                <a:latin typeface="+mn-lt"/>
                <a:cs typeface="+mn-cs"/>
                <a:sym typeface="Helvetica"/>
              </a:rPr>
              <a:t>Look around and update </a:t>
            </a:r>
          </a:p>
          <a:p>
            <a:pPr>
              <a:lnSpc>
                <a:spcPct val="90000"/>
              </a:lnSpc>
              <a:spcBef>
                <a:spcPts val="1200"/>
              </a:spcBef>
              <a:defRPr sz="2800">
                <a:solidFill>
                  <a:srgbClr val="404040"/>
                </a:solidFill>
              </a:defRPr>
            </a:pPr>
            <a:r>
              <a:rPr sz="2800">
                <a:latin typeface="+mn-lt"/>
                <a:cs typeface="+mn-cs"/>
                <a:sym typeface="Helvetica"/>
              </a:rPr>
              <a:t>your system using </a:t>
            </a:r>
            <a:r>
              <a:rPr sz="2800">
                <a:latin typeface="Courier New"/>
                <a:ea typeface="Courier New"/>
                <a:cs typeface="Courier New"/>
                <a:sym typeface="Courier New"/>
              </a:rPr>
              <a:t>apt-get</a:t>
            </a:r>
          </a:p>
        </p:txBody>
      </p:sp>
      <p:sp>
        <p:nvSpPr>
          <p:cNvPr id="7"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6349" y="3750367"/>
            <a:ext cx="2371962" cy="2153012"/>
          </a:xfrm>
          <a:prstGeom prst="rect">
            <a:avLst/>
          </a:prstGeom>
        </p:spPr>
      </p:pic>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6828442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Engine</a:t>
            </a:r>
            <a:endParaRPr lang="en-US" dirty="0"/>
          </a:p>
        </p:txBody>
      </p:sp>
      <p:sp>
        <p:nvSpPr>
          <p:cNvPr id="3" name="Content Placeholder 2"/>
          <p:cNvSpPr>
            <a:spLocks noGrp="1"/>
          </p:cNvSpPr>
          <p:nvPr>
            <p:ph idx="1"/>
          </p:nvPr>
        </p:nvSpPr>
        <p:spPr/>
        <p:txBody>
          <a:bodyPr>
            <a:normAutofit/>
          </a:bodyPr>
          <a:lstStyle/>
          <a:p>
            <a:pPr marL="457200" indent="-457200">
              <a:buClr>
                <a:schemeClr val="tx1"/>
              </a:buClr>
              <a:buFont typeface="+mj-lt"/>
              <a:buAutoNum type="arabicPeriod" startAt="2"/>
            </a:pPr>
            <a:r>
              <a:rPr lang="en-US" sz="2400" dirty="0">
                <a:solidFill>
                  <a:schemeClr val="tx1"/>
                </a:solidFill>
              </a:rPr>
              <a:t>A REST API which specifies interfaces that programs can use to talk to the daemon and instruct it what to do</a:t>
            </a:r>
            <a:endParaRPr lang="en-US" sz="2400" dirty="0" smtClean="0">
              <a:solidFill>
                <a:schemeClr val="tx1"/>
              </a:solidFill>
            </a:endParaRP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627" y="1905000"/>
            <a:ext cx="4553839" cy="44627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26493">
            <a:off x="6742079" y="2075327"/>
            <a:ext cx="2010045" cy="1427132"/>
          </a:xfrm>
          <a:prstGeom prst="rect">
            <a:avLst/>
          </a:prstGeom>
        </p:spPr>
      </p:pic>
    </p:spTree>
    <p:extLst>
      <p:ext uri="{BB962C8B-B14F-4D97-AF65-F5344CB8AC3E}">
        <p14:creationId xmlns:p14="http://schemas.microsoft.com/office/powerpoint/2010/main" val="676972612"/>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title"/>
          </p:nvPr>
        </p:nvSpPr>
        <p:spPr>
          <a:prstGeom prst="rect">
            <a:avLst/>
          </a:prstGeom>
        </p:spPr>
        <p:txBody>
          <a:bodyPr/>
          <a:lstStyle>
            <a:lvl1pPr defTabSz="813816">
              <a:defRPr sz="3559" spc="-89"/>
            </a:lvl1pPr>
          </a:lstStyle>
          <a:p>
            <a:r>
              <a:t>Basic Commands</a:t>
            </a:r>
          </a:p>
        </p:txBody>
      </p:sp>
      <p:sp>
        <p:nvSpPr>
          <p:cNvPr id="203" name="Shape 203"/>
          <p:cNvSpPr/>
          <p:nvPr/>
        </p:nvSpPr>
        <p:spPr>
          <a:xfrm>
            <a:off x="2697479" y="1192372"/>
            <a:ext cx="6797042" cy="303616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91439" indent="-91439">
              <a:lnSpc>
                <a:spcPct val="90000"/>
              </a:lnSpc>
              <a:spcBef>
                <a:spcPts val="1200"/>
              </a:spcBef>
              <a:buClr>
                <a:schemeClr val="accent1"/>
              </a:buClr>
              <a:buSzPct val="100000"/>
              <a:buFont typeface="Wingdings"/>
              <a:buChar char="❑"/>
              <a:defRPr sz="2800">
                <a:solidFill>
                  <a:srgbClr val="404040"/>
                </a:solidFill>
              </a:defRPr>
            </a:pPr>
            <a:r>
              <a:rPr sz="2800"/>
              <a:t> When you first run an image you can:  </a:t>
            </a:r>
          </a:p>
          <a:p>
            <a:pPr marL="292608" lvl="1" indent="-91440">
              <a:lnSpc>
                <a:spcPct val="90000"/>
              </a:lnSpc>
              <a:spcBef>
                <a:spcPts val="1200"/>
              </a:spcBef>
              <a:buClr>
                <a:schemeClr val="accent1"/>
              </a:buClr>
              <a:buSzPct val="100000"/>
              <a:buFont typeface="Wingdings"/>
              <a:buChar char="❑"/>
              <a:defRPr sz="2800">
                <a:solidFill>
                  <a:srgbClr val="404040"/>
                </a:solidFill>
              </a:defRPr>
            </a:pPr>
            <a:r>
              <a:rPr sz="2800"/>
              <a:t> Add ports, name the container, set hostname, select a network and more</a:t>
            </a:r>
          </a:p>
          <a:p>
            <a:pPr marL="292608" lvl="1" indent="-91440">
              <a:lnSpc>
                <a:spcPct val="90000"/>
              </a:lnSpc>
              <a:spcBef>
                <a:spcPts val="1200"/>
              </a:spcBef>
              <a:buClr>
                <a:schemeClr val="accent1"/>
              </a:buClr>
              <a:buSzPct val="100000"/>
              <a:buFont typeface="Wingdings"/>
              <a:buChar char="❑"/>
              <a:defRPr sz="2800">
                <a:solidFill>
                  <a:srgbClr val="404040"/>
                </a:solidFill>
              </a:defRPr>
            </a:pPr>
            <a:r>
              <a:rPr sz="2800"/>
              <a:t> We can also use ‘</a:t>
            </a:r>
            <a:r>
              <a:rPr sz="2800">
                <a:latin typeface="Courier New"/>
                <a:ea typeface="Courier New"/>
                <a:cs typeface="Courier New"/>
                <a:sym typeface="Courier New"/>
              </a:rPr>
              <a:t>-it</a:t>
            </a:r>
            <a:r>
              <a:rPr sz="2800"/>
              <a:t>’ to “get in” to our container immediately</a:t>
            </a:r>
          </a:p>
          <a:p>
            <a:pPr marL="91439" indent="-91439">
              <a:lnSpc>
                <a:spcPct val="90000"/>
              </a:lnSpc>
              <a:spcBef>
                <a:spcPts val="1200"/>
              </a:spcBef>
              <a:buClr>
                <a:schemeClr val="accent1"/>
              </a:buClr>
              <a:buSzPct val="100000"/>
              <a:buFont typeface="Wingdings"/>
              <a:buChar char="❑"/>
              <a:defRPr sz="2800">
                <a:solidFill>
                  <a:srgbClr val="404040"/>
                </a:solidFill>
              </a:defRPr>
            </a:pPr>
            <a:r>
              <a:rPr sz="2800"/>
              <a:t> An example of how that might look:</a:t>
            </a:r>
          </a:p>
        </p:txBody>
      </p:sp>
      <p:sp>
        <p:nvSpPr>
          <p:cNvPr id="204" name="Shape 204"/>
          <p:cNvSpPr/>
          <p:nvPr/>
        </p:nvSpPr>
        <p:spPr>
          <a:xfrm>
            <a:off x="2468113" y="4156201"/>
            <a:ext cx="7422648" cy="163121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square" lIns="45719" rIns="45719">
            <a:spAutoFit/>
          </a:bodyPr>
          <a:lstStyle/>
          <a:p>
            <a:pPr>
              <a:defRPr sz="2000">
                <a:solidFill>
                  <a:srgbClr val="FFFFFF"/>
                </a:solidFill>
                <a:latin typeface="Courier New"/>
                <a:ea typeface="Courier New"/>
                <a:cs typeface="Courier New"/>
                <a:sym typeface="Courier New"/>
              </a:defRPr>
            </a:pPr>
            <a:r>
              <a:rPr sz="2000"/>
              <a:t>$</a:t>
            </a:r>
            <a:r>
              <a:rPr lang="en-US" sz="2000"/>
              <a:t> </a:t>
            </a:r>
            <a:r>
              <a:rPr sz="2000"/>
              <a:t>docker run -it —-network networkname -p 8000 \</a:t>
            </a:r>
          </a:p>
          <a:p>
            <a:pPr lvl="2">
              <a:defRPr sz="2000">
                <a:solidFill>
                  <a:srgbClr val="FFFFFF"/>
                </a:solidFill>
                <a:latin typeface="Courier New"/>
                <a:ea typeface="Courier New"/>
                <a:cs typeface="Courier New"/>
                <a:sym typeface="Courier New"/>
              </a:defRPr>
            </a:pPr>
            <a:r>
              <a:rPr sz="2000" dirty="0"/>
              <a:t>—-name name-container \</a:t>
            </a:r>
          </a:p>
          <a:p>
            <a:pPr lvl="2">
              <a:defRPr sz="2000">
                <a:solidFill>
                  <a:srgbClr val="FFFFFF"/>
                </a:solidFill>
                <a:latin typeface="Courier New"/>
                <a:ea typeface="Courier New"/>
                <a:cs typeface="Courier New"/>
                <a:sym typeface="Courier New"/>
              </a:defRPr>
            </a:pPr>
            <a:r>
              <a:rPr sz="2000" dirty="0"/>
              <a:t>—-hostname name-host \</a:t>
            </a:r>
          </a:p>
          <a:p>
            <a:pPr lvl="2">
              <a:defRPr sz="2000">
                <a:solidFill>
                  <a:srgbClr val="FFFFFF"/>
                </a:solidFill>
                <a:latin typeface="Courier New"/>
                <a:ea typeface="Courier New"/>
                <a:cs typeface="Courier New"/>
                <a:sym typeface="Courier New"/>
              </a:defRPr>
            </a:pPr>
            <a:r>
              <a:rPr sz="2000" dirty="0"/>
              <a:t>reponame/image-name:tag</a:t>
            </a:r>
          </a:p>
          <a:p>
            <a:pPr lvl="1">
              <a:defRPr sz="2000">
                <a:solidFill>
                  <a:srgbClr val="FFFFFF"/>
                </a:solidFill>
                <a:latin typeface="Courier New"/>
                <a:ea typeface="Courier New"/>
                <a:cs typeface="Courier New"/>
                <a:sym typeface="Courier New"/>
              </a:defRPr>
            </a:pPr>
            <a:r>
              <a:rPr sz="2000" dirty="0"/>
              <a:t> </a:t>
            </a:r>
          </a:p>
        </p:txBody>
      </p:sp>
      <p:sp>
        <p:nvSpPr>
          <p:cNvPr id="5"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4108010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title"/>
          </p:nvPr>
        </p:nvSpPr>
        <p:spPr>
          <a:prstGeom prst="rect">
            <a:avLst/>
          </a:prstGeom>
        </p:spPr>
        <p:txBody>
          <a:bodyPr/>
          <a:lstStyle>
            <a:lvl1pPr defTabSz="813816">
              <a:defRPr sz="3559" spc="-89"/>
            </a:lvl1pPr>
          </a:lstStyle>
          <a:p>
            <a:r>
              <a:t>Simple Exercise - Join In</a:t>
            </a:r>
          </a:p>
        </p:txBody>
      </p:sp>
      <p:sp>
        <p:nvSpPr>
          <p:cNvPr id="207" name="Shape 207"/>
          <p:cNvSpPr/>
          <p:nvPr/>
        </p:nvSpPr>
        <p:spPr>
          <a:xfrm>
            <a:off x="2746809" y="1319359"/>
            <a:ext cx="6797041" cy="102137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1439" indent="-91439" defTabSz="914400">
              <a:lnSpc>
                <a:spcPct val="90000"/>
              </a:lnSpc>
              <a:spcBef>
                <a:spcPts val="1200"/>
              </a:spcBef>
              <a:buClr>
                <a:schemeClr val="accent1"/>
              </a:buClr>
              <a:buSzPct val="100000"/>
              <a:buFont typeface="Wingdings"/>
              <a:buChar char="❑"/>
              <a:defRPr sz="2800">
                <a:solidFill>
                  <a:srgbClr val="404040"/>
                </a:solidFill>
              </a:defRPr>
            </a:lvl1pPr>
          </a:lstStyle>
          <a:p>
            <a:r>
              <a:t> Pull an Image down from Docker Hub:</a:t>
            </a:r>
          </a:p>
        </p:txBody>
      </p:sp>
      <p:sp>
        <p:nvSpPr>
          <p:cNvPr id="208" name="Shape 208"/>
          <p:cNvSpPr/>
          <p:nvPr/>
        </p:nvSpPr>
        <p:spPr>
          <a:xfrm>
            <a:off x="4385884" y="1799355"/>
            <a:ext cx="3640406"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latin typeface="Courier New"/>
                <a:ea typeface="Courier New"/>
                <a:cs typeface="Courier New"/>
                <a:sym typeface="Courier New"/>
              </a:defRPr>
            </a:lvl1pPr>
          </a:lstStyle>
          <a:p>
            <a:r>
              <a:t>$ docker pull busybox</a:t>
            </a:r>
          </a:p>
        </p:txBody>
      </p:sp>
      <p:sp>
        <p:nvSpPr>
          <p:cNvPr id="209" name="Shape 209"/>
          <p:cNvSpPr/>
          <p:nvPr/>
        </p:nvSpPr>
        <p:spPr>
          <a:xfrm>
            <a:off x="2769669" y="2361957"/>
            <a:ext cx="6797041" cy="102137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1439" indent="-91439" defTabSz="914400">
              <a:lnSpc>
                <a:spcPct val="90000"/>
              </a:lnSpc>
              <a:spcBef>
                <a:spcPts val="1200"/>
              </a:spcBef>
              <a:buClr>
                <a:schemeClr val="accent1"/>
              </a:buClr>
              <a:buSzPct val="100000"/>
              <a:buFont typeface="Wingdings"/>
              <a:buChar char="❑"/>
              <a:defRPr sz="2800">
                <a:solidFill>
                  <a:srgbClr val="404040"/>
                </a:solidFill>
              </a:defRPr>
            </a:lvl1pPr>
          </a:lstStyle>
          <a:p>
            <a:r>
              <a:t> Confirm image is in local repository:</a:t>
            </a:r>
          </a:p>
        </p:txBody>
      </p:sp>
      <p:sp>
        <p:nvSpPr>
          <p:cNvPr id="210" name="Shape 210"/>
          <p:cNvSpPr/>
          <p:nvPr/>
        </p:nvSpPr>
        <p:spPr>
          <a:xfrm>
            <a:off x="4814093" y="2935319"/>
            <a:ext cx="2662473"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latin typeface="Courier New"/>
                <a:ea typeface="Courier New"/>
                <a:cs typeface="Courier New"/>
                <a:sym typeface="Courier New"/>
              </a:defRPr>
            </a:lvl1pPr>
          </a:lstStyle>
          <a:p>
            <a:r>
              <a:t>$ docker images</a:t>
            </a:r>
          </a:p>
        </p:txBody>
      </p:sp>
      <p:sp>
        <p:nvSpPr>
          <p:cNvPr id="211" name="Shape 211"/>
          <p:cNvSpPr/>
          <p:nvPr/>
        </p:nvSpPr>
        <p:spPr>
          <a:xfrm>
            <a:off x="2746809" y="3404555"/>
            <a:ext cx="6797041" cy="102137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1439" indent="-91439" defTabSz="914400">
              <a:lnSpc>
                <a:spcPct val="90000"/>
              </a:lnSpc>
              <a:spcBef>
                <a:spcPts val="1200"/>
              </a:spcBef>
              <a:buClr>
                <a:schemeClr val="accent1"/>
              </a:buClr>
              <a:buSzPct val="100000"/>
              <a:buFont typeface="Wingdings"/>
              <a:buChar char="❑"/>
              <a:defRPr sz="2800">
                <a:solidFill>
                  <a:srgbClr val="404040"/>
                </a:solidFill>
              </a:defRPr>
            </a:lvl1pPr>
          </a:lstStyle>
          <a:p>
            <a:r>
              <a:t> Run container from new image and: </a:t>
            </a:r>
          </a:p>
        </p:txBody>
      </p:sp>
      <p:sp>
        <p:nvSpPr>
          <p:cNvPr id="212" name="Shape 212"/>
          <p:cNvSpPr/>
          <p:nvPr/>
        </p:nvSpPr>
        <p:spPr>
          <a:xfrm>
            <a:off x="4290787" y="3974424"/>
            <a:ext cx="3830600"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latin typeface="Courier New"/>
                <a:ea typeface="Courier New"/>
                <a:cs typeface="Courier New"/>
                <a:sym typeface="Courier New"/>
              </a:defRPr>
            </a:lvl1pPr>
          </a:lstStyle>
          <a:p>
            <a:r>
              <a:t>$ docker run -it busybox</a:t>
            </a:r>
          </a:p>
        </p:txBody>
      </p:sp>
      <p:sp>
        <p:nvSpPr>
          <p:cNvPr id="213" name="Shape 213"/>
          <p:cNvSpPr/>
          <p:nvPr/>
        </p:nvSpPr>
        <p:spPr>
          <a:xfrm>
            <a:off x="2769669" y="4517263"/>
            <a:ext cx="6797041" cy="102137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1439" indent="-91439" defTabSz="914400">
              <a:lnSpc>
                <a:spcPct val="90000"/>
              </a:lnSpc>
              <a:spcBef>
                <a:spcPts val="1200"/>
              </a:spcBef>
              <a:buClr>
                <a:schemeClr val="accent1"/>
              </a:buClr>
              <a:buSzPct val="100000"/>
              <a:buFont typeface="Wingdings"/>
              <a:buChar char="❑"/>
              <a:defRPr sz="2800">
                <a:solidFill>
                  <a:srgbClr val="404040"/>
                </a:solidFill>
              </a:defRPr>
            </a:lvl1pPr>
          </a:lstStyle>
          <a:p>
            <a:r>
              <a:t> Send a command from the inside: </a:t>
            </a:r>
          </a:p>
        </p:txBody>
      </p:sp>
      <p:sp>
        <p:nvSpPr>
          <p:cNvPr id="214" name="Shape 214"/>
          <p:cNvSpPr/>
          <p:nvPr/>
        </p:nvSpPr>
        <p:spPr>
          <a:xfrm>
            <a:off x="4290787" y="5013529"/>
            <a:ext cx="3830600"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latin typeface="Courier New"/>
                <a:ea typeface="Courier New"/>
                <a:cs typeface="Courier New"/>
                <a:sym typeface="Courier New"/>
              </a:defRPr>
            </a:lvl1pPr>
          </a:lstStyle>
          <a:p>
            <a:r>
              <a:t># echo “Hello World!”</a:t>
            </a:r>
          </a:p>
        </p:txBody>
      </p:sp>
      <p:sp>
        <p:nvSpPr>
          <p:cNvPr id="11"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728852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p:cNvSpPr>
          <p:nvPr>
            <p:ph type="title"/>
          </p:nvPr>
        </p:nvSpPr>
        <p:spPr>
          <a:prstGeom prst="rect">
            <a:avLst/>
          </a:prstGeom>
        </p:spPr>
        <p:txBody>
          <a:bodyPr/>
          <a:lstStyle>
            <a:lvl1pPr defTabSz="813816">
              <a:defRPr sz="3559" spc="-89"/>
            </a:lvl1pPr>
          </a:lstStyle>
          <a:p>
            <a:r>
              <a:t>Web Server Exercise - Join In</a:t>
            </a:r>
          </a:p>
        </p:txBody>
      </p:sp>
      <p:sp>
        <p:nvSpPr>
          <p:cNvPr id="217" name="Shape 217"/>
          <p:cNvSpPr/>
          <p:nvPr/>
        </p:nvSpPr>
        <p:spPr>
          <a:xfrm>
            <a:off x="2697479" y="1386037"/>
            <a:ext cx="6797042" cy="102137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86867" indent="-86867" defTabSz="868680">
              <a:lnSpc>
                <a:spcPct val="90000"/>
              </a:lnSpc>
              <a:spcBef>
                <a:spcPts val="1100"/>
              </a:spcBef>
              <a:buClr>
                <a:schemeClr val="accent1"/>
              </a:buClr>
              <a:buSzPct val="100000"/>
              <a:buFont typeface="Wingdings"/>
              <a:buChar char="❑"/>
              <a:defRPr sz="2660">
                <a:solidFill>
                  <a:srgbClr val="404040"/>
                </a:solidFill>
              </a:defRPr>
            </a:lvl1pPr>
          </a:lstStyle>
          <a:p>
            <a:r>
              <a:t> Pull down a different image from the hub:</a:t>
            </a:r>
          </a:p>
        </p:txBody>
      </p:sp>
      <p:sp>
        <p:nvSpPr>
          <p:cNvPr id="218" name="Shape 218"/>
          <p:cNvSpPr/>
          <p:nvPr/>
        </p:nvSpPr>
        <p:spPr>
          <a:xfrm>
            <a:off x="3306362" y="1864342"/>
            <a:ext cx="5579276"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latin typeface="Courier New"/>
                <a:ea typeface="Courier New"/>
                <a:cs typeface="Courier New"/>
                <a:sym typeface="Courier New"/>
              </a:defRPr>
            </a:lvl1pPr>
          </a:lstStyle>
          <a:p>
            <a:r>
              <a:t>$ docker pull atbaker/nginx-example</a:t>
            </a:r>
          </a:p>
        </p:txBody>
      </p:sp>
      <p:sp>
        <p:nvSpPr>
          <p:cNvPr id="219" name="Shape 219"/>
          <p:cNvSpPr/>
          <p:nvPr/>
        </p:nvSpPr>
        <p:spPr>
          <a:xfrm>
            <a:off x="2720339" y="2428635"/>
            <a:ext cx="6797042" cy="102137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0525" indent="-90525" defTabSz="905255">
              <a:lnSpc>
                <a:spcPct val="90000"/>
              </a:lnSpc>
              <a:spcBef>
                <a:spcPts val="1100"/>
              </a:spcBef>
              <a:buClr>
                <a:schemeClr val="accent1"/>
              </a:buClr>
              <a:buSzPct val="100000"/>
              <a:buFont typeface="Wingdings"/>
              <a:buChar char="❑"/>
              <a:defRPr sz="2772">
                <a:solidFill>
                  <a:srgbClr val="404040"/>
                </a:solidFill>
              </a:defRPr>
            </a:lvl1pPr>
          </a:lstStyle>
          <a:p>
            <a:r>
              <a:t> Run the image and add ports on startup:</a:t>
            </a:r>
          </a:p>
        </p:txBody>
      </p:sp>
      <p:sp>
        <p:nvSpPr>
          <p:cNvPr id="220" name="Shape 220"/>
          <p:cNvSpPr/>
          <p:nvPr/>
        </p:nvSpPr>
        <p:spPr>
          <a:xfrm>
            <a:off x="2588353" y="3118449"/>
            <a:ext cx="7015294"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latin typeface="Courier New"/>
                <a:ea typeface="Courier New"/>
                <a:cs typeface="Courier New"/>
                <a:sym typeface="Courier New"/>
              </a:defRPr>
            </a:lvl1pPr>
          </a:lstStyle>
          <a:p>
            <a:r>
              <a:t>$ docker run -p 8000:80 atbaker/nginx-example</a:t>
            </a:r>
          </a:p>
        </p:txBody>
      </p:sp>
      <p:sp>
        <p:nvSpPr>
          <p:cNvPr id="221" name="Shape 221"/>
          <p:cNvSpPr/>
          <p:nvPr/>
        </p:nvSpPr>
        <p:spPr>
          <a:xfrm>
            <a:off x="2697479" y="4601442"/>
            <a:ext cx="6797042" cy="126533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91439" indent="-91439">
              <a:lnSpc>
                <a:spcPct val="90000"/>
              </a:lnSpc>
              <a:spcBef>
                <a:spcPts val="1200"/>
              </a:spcBef>
              <a:buClr>
                <a:schemeClr val="accent1"/>
              </a:buClr>
              <a:buSzPct val="100000"/>
              <a:buFont typeface="Wingdings"/>
              <a:buChar char="❑"/>
              <a:defRPr sz="2800">
                <a:solidFill>
                  <a:srgbClr val="404040"/>
                </a:solidFill>
              </a:defRPr>
            </a:pPr>
            <a:r>
              <a:rPr sz="2800" dirty="0"/>
              <a:t> Open an &lt;localhost:8000&gt;</a:t>
            </a:r>
            <a:endParaRPr lang="en-US" sz="2800" dirty="0"/>
          </a:p>
          <a:p>
            <a:pPr marL="91439" indent="-91439">
              <a:lnSpc>
                <a:spcPct val="90000"/>
              </a:lnSpc>
              <a:spcBef>
                <a:spcPts val="1200"/>
              </a:spcBef>
              <a:buClr>
                <a:schemeClr val="accent1"/>
              </a:buClr>
              <a:buSzPct val="100000"/>
              <a:buFont typeface="Wingdings"/>
              <a:buChar char="❑"/>
              <a:defRPr sz="2800">
                <a:solidFill>
                  <a:srgbClr val="404040"/>
                </a:solidFill>
              </a:defRPr>
            </a:pPr>
            <a:r>
              <a:rPr lang="en-US" sz="2800" dirty="0"/>
              <a:t>  Observe terminal as you refresh page</a:t>
            </a:r>
          </a:p>
          <a:p>
            <a:pPr marL="91439" indent="-91439">
              <a:lnSpc>
                <a:spcPct val="90000"/>
              </a:lnSpc>
              <a:spcBef>
                <a:spcPts val="1200"/>
              </a:spcBef>
              <a:buClr>
                <a:schemeClr val="accent1"/>
              </a:buClr>
              <a:buSzPct val="100000"/>
              <a:buFont typeface="Wingdings"/>
              <a:buChar char="❑"/>
              <a:defRPr sz="2800">
                <a:solidFill>
                  <a:srgbClr val="404040"/>
                </a:solidFill>
              </a:defRPr>
            </a:pPr>
            <a:endParaRPr sz="2800" dirty="0"/>
          </a:p>
        </p:txBody>
      </p:sp>
      <p:sp>
        <p:nvSpPr>
          <p:cNvPr id="224" name="Shape 224"/>
          <p:cNvSpPr/>
          <p:nvPr/>
        </p:nvSpPr>
        <p:spPr>
          <a:xfrm>
            <a:off x="6486282" y="3856983"/>
            <a:ext cx="1217319"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b="1"/>
              <a:t>Docker Port</a:t>
            </a:r>
          </a:p>
        </p:txBody>
      </p:sp>
      <p:sp>
        <p:nvSpPr>
          <p:cNvPr id="225" name="Shape 225"/>
          <p:cNvSpPr/>
          <p:nvPr/>
        </p:nvSpPr>
        <p:spPr>
          <a:xfrm>
            <a:off x="3434286" y="3817356"/>
            <a:ext cx="988538"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rPr b="1" dirty="0"/>
              <a:t>Host Port</a:t>
            </a:r>
          </a:p>
        </p:txBody>
      </p:sp>
      <p:sp>
        <p:nvSpPr>
          <p:cNvPr id="13"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14" name="Shape 254"/>
          <p:cNvSpPr/>
          <p:nvPr/>
        </p:nvSpPr>
        <p:spPr>
          <a:xfrm rot="6665207" flipH="1">
            <a:off x="4916151" y="3650636"/>
            <a:ext cx="653614" cy="497035"/>
          </a:xfrm>
          <a:custGeom>
            <a:avLst/>
            <a:gdLst/>
            <a:ahLst/>
            <a:cxnLst>
              <a:cxn ang="0">
                <a:pos x="wd2" y="hd2"/>
              </a:cxn>
              <a:cxn ang="5400000">
                <a:pos x="wd2" y="hd2"/>
              </a:cxn>
              <a:cxn ang="10800000">
                <a:pos x="wd2" y="hd2"/>
              </a:cxn>
              <a:cxn ang="16200000">
                <a:pos x="wd2" y="hd2"/>
              </a:cxn>
            </a:cxnLst>
            <a:rect l="0" t="0" r="r" b="b"/>
            <a:pathLst>
              <a:path w="21600" h="16438" extrusionOk="0">
                <a:moveTo>
                  <a:pt x="21600" y="9481"/>
                </a:moveTo>
                <a:cubicBezTo>
                  <a:pt x="7250" y="-5162"/>
                  <a:pt x="50" y="-2843"/>
                  <a:pt x="0" y="16438"/>
                </a:cubicBezTo>
              </a:path>
            </a:pathLst>
          </a:custGeom>
          <a:ln w="101600">
            <a:solidFill>
              <a:schemeClr val="accent1"/>
            </a:solidFill>
            <a:headEnd type="triangle"/>
          </a:ln>
        </p:spPr>
        <p:txBody>
          <a:bodyPr/>
          <a:lstStyle/>
          <a:p>
            <a:endParaRPr/>
          </a:p>
        </p:txBody>
      </p:sp>
      <p:sp>
        <p:nvSpPr>
          <p:cNvPr id="15" name="Shape 254"/>
          <p:cNvSpPr/>
          <p:nvPr/>
        </p:nvSpPr>
        <p:spPr>
          <a:xfrm rot="14934793">
            <a:off x="5712541" y="3643225"/>
            <a:ext cx="653614" cy="497035"/>
          </a:xfrm>
          <a:custGeom>
            <a:avLst/>
            <a:gdLst/>
            <a:ahLst/>
            <a:cxnLst>
              <a:cxn ang="0">
                <a:pos x="wd2" y="hd2"/>
              </a:cxn>
              <a:cxn ang="5400000">
                <a:pos x="wd2" y="hd2"/>
              </a:cxn>
              <a:cxn ang="10800000">
                <a:pos x="wd2" y="hd2"/>
              </a:cxn>
              <a:cxn ang="16200000">
                <a:pos x="wd2" y="hd2"/>
              </a:cxn>
            </a:cxnLst>
            <a:rect l="0" t="0" r="r" b="b"/>
            <a:pathLst>
              <a:path w="21600" h="16438" extrusionOk="0">
                <a:moveTo>
                  <a:pt x="21600" y="9481"/>
                </a:moveTo>
                <a:cubicBezTo>
                  <a:pt x="7250" y="-5162"/>
                  <a:pt x="50" y="-2843"/>
                  <a:pt x="0" y="16438"/>
                </a:cubicBezTo>
              </a:path>
            </a:pathLst>
          </a:custGeom>
          <a:ln w="101600">
            <a:solidFill>
              <a:schemeClr val="accent1"/>
            </a:solidFill>
            <a:headEnd type="triangle"/>
          </a:ln>
        </p:spPr>
        <p:txBody>
          <a:bodyPr/>
          <a:lstStyle/>
          <a:p>
            <a:endParaRPr/>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372408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p:nvPr/>
        </p:nvSpPr>
        <p:spPr>
          <a:xfrm>
            <a:off x="2170044" y="2010268"/>
            <a:ext cx="4532981"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lvl="1">
              <a:defRPr sz="2000">
                <a:solidFill>
                  <a:srgbClr val="FFFFFF"/>
                </a:solidFill>
                <a:latin typeface="Courier New"/>
                <a:ea typeface="Courier New"/>
                <a:cs typeface="Courier New"/>
                <a:sym typeface="Courier New"/>
              </a:defRPr>
            </a:pPr>
            <a:r>
              <a:rPr sz="2000"/>
              <a:t>$ docker pull &lt;image-name&gt;</a:t>
            </a:r>
          </a:p>
        </p:txBody>
      </p:sp>
      <p:sp>
        <p:nvSpPr>
          <p:cNvPr id="233" name="Shape 233"/>
          <p:cNvSpPr>
            <a:spLocks noGrp="1"/>
          </p:cNvSpPr>
          <p:nvPr>
            <p:ph type="title"/>
          </p:nvPr>
        </p:nvSpPr>
        <p:spPr>
          <a:prstGeom prst="rect">
            <a:avLst/>
          </a:prstGeom>
        </p:spPr>
        <p:txBody>
          <a:bodyPr/>
          <a:lstStyle>
            <a:lvl1pPr defTabSz="813816">
              <a:defRPr sz="3559" spc="-89"/>
            </a:lvl1pPr>
          </a:lstStyle>
          <a:p>
            <a:r>
              <a:t>How do I save my work? You don’t!</a:t>
            </a:r>
          </a:p>
        </p:txBody>
      </p:sp>
      <p:sp>
        <p:nvSpPr>
          <p:cNvPr id="234" name="Shape 234"/>
          <p:cNvSpPr/>
          <p:nvPr/>
        </p:nvSpPr>
        <p:spPr>
          <a:xfrm>
            <a:off x="2697479" y="1178783"/>
            <a:ext cx="6797042" cy="102137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1439" indent="-91439" defTabSz="914400">
              <a:lnSpc>
                <a:spcPct val="90000"/>
              </a:lnSpc>
              <a:spcBef>
                <a:spcPts val="1200"/>
              </a:spcBef>
              <a:buClr>
                <a:schemeClr val="accent1"/>
              </a:buClr>
              <a:buSzPct val="100000"/>
              <a:buFont typeface="Wingdings"/>
              <a:buChar char="❑"/>
              <a:defRPr sz="2800">
                <a:solidFill>
                  <a:srgbClr val="404040"/>
                </a:solidFill>
              </a:defRPr>
            </a:lvl1pPr>
          </a:lstStyle>
          <a:p>
            <a:r>
              <a:t> You don’t save, you commit</a:t>
            </a:r>
          </a:p>
        </p:txBody>
      </p:sp>
      <p:sp>
        <p:nvSpPr>
          <p:cNvPr id="235" name="Shape 235"/>
          <p:cNvSpPr/>
          <p:nvPr/>
        </p:nvSpPr>
        <p:spPr>
          <a:xfrm>
            <a:off x="5229652" y="4759024"/>
            <a:ext cx="615096" cy="615096"/>
          </a:xfrm>
          <a:prstGeom prst="rect">
            <a:avLst/>
          </a:prstGeom>
          <a:gradFill>
            <a:gsLst>
              <a:gs pos="0">
                <a:srgbClr val="BDB66E"/>
              </a:gs>
              <a:gs pos="34000">
                <a:srgbClr val="BEB770"/>
              </a:gs>
              <a:gs pos="70000">
                <a:srgbClr val="C2BB71"/>
              </a:gs>
              <a:gs pos="100000">
                <a:srgbClr val="C5BF7D"/>
              </a:gs>
            </a:gsLst>
            <a:path path="circle">
              <a:fillToRect l="37721" t="-19636" r="62278" b="119636"/>
            </a:path>
          </a:gradFill>
          <a:ln w="12700">
            <a:solidFill>
              <a:schemeClr val="accent5"/>
            </a:solidFill>
          </a:ln>
          <a:effectLst>
            <a:outerShdw blurRad="38100" dist="25400" dir="2700000" rotWithShape="0">
              <a:srgbClr val="000000">
                <a:alpha val="60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r>
              <a:t>Tag</a:t>
            </a:r>
          </a:p>
        </p:txBody>
      </p:sp>
      <p:sp>
        <p:nvSpPr>
          <p:cNvPr id="236" name="Shape 236"/>
          <p:cNvSpPr/>
          <p:nvPr/>
        </p:nvSpPr>
        <p:spPr>
          <a:xfrm>
            <a:off x="1783865" y="2391518"/>
            <a:ext cx="686432" cy="686433"/>
          </a:xfrm>
          <a:prstGeom prst="rect">
            <a:avLst/>
          </a:prstGeom>
          <a:gradFill>
            <a:gsLst>
              <a:gs pos="0">
                <a:srgbClr val="BDB66E"/>
              </a:gs>
              <a:gs pos="34000">
                <a:srgbClr val="BEB770"/>
              </a:gs>
              <a:gs pos="70000">
                <a:srgbClr val="C2BB71"/>
              </a:gs>
              <a:gs pos="100000">
                <a:srgbClr val="C5BF7D"/>
              </a:gs>
            </a:gsLst>
            <a:path path="circle">
              <a:fillToRect l="37721" t="-19636" r="62278" b="119636"/>
            </a:path>
          </a:gradFill>
          <a:ln w="12700">
            <a:solidFill>
              <a:schemeClr val="accent5"/>
            </a:solidFill>
          </a:ln>
          <a:effectLst>
            <a:outerShdw blurRad="38100" dist="25400" dir="2700000" rotWithShape="0">
              <a:srgbClr val="000000">
                <a:alpha val="60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r>
              <a:t>Pull</a:t>
            </a:r>
          </a:p>
        </p:txBody>
      </p:sp>
      <p:sp>
        <p:nvSpPr>
          <p:cNvPr id="237" name="Shape 237"/>
          <p:cNvSpPr/>
          <p:nvPr/>
        </p:nvSpPr>
        <p:spPr>
          <a:xfrm>
            <a:off x="7577667" y="2555203"/>
            <a:ext cx="1270001" cy="1270001"/>
          </a:xfrm>
          <a:prstGeom prst="rect">
            <a:avLst/>
          </a:prstGeom>
          <a:gradFill>
            <a:gsLst>
              <a:gs pos="0">
                <a:srgbClr val="BDB66E"/>
              </a:gs>
              <a:gs pos="34000">
                <a:srgbClr val="BEB770"/>
              </a:gs>
              <a:gs pos="70000">
                <a:srgbClr val="C2BB71"/>
              </a:gs>
              <a:gs pos="100000">
                <a:srgbClr val="C5BF7D"/>
              </a:gs>
            </a:gsLst>
            <a:path path="circle">
              <a:fillToRect l="37721" t="-19636" r="62278" b="119636"/>
            </a:path>
          </a:gradFill>
          <a:ln w="12700">
            <a:solidFill>
              <a:schemeClr val="accent5"/>
            </a:solidFill>
          </a:ln>
          <a:effectLst>
            <a:outerShdw blurRad="38100" dist="25400" dir="2700000" rotWithShape="0">
              <a:srgbClr val="000000">
                <a:alpha val="60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r>
              <a:t>Push</a:t>
            </a:r>
          </a:p>
        </p:txBody>
      </p:sp>
      <p:sp>
        <p:nvSpPr>
          <p:cNvPr id="238" name="Shape 238"/>
          <p:cNvSpPr/>
          <p:nvPr/>
        </p:nvSpPr>
        <p:spPr>
          <a:xfrm>
            <a:off x="6016789" y="3429480"/>
            <a:ext cx="1244347" cy="1244346"/>
          </a:xfrm>
          <a:prstGeom prst="rect">
            <a:avLst/>
          </a:prstGeom>
          <a:gradFill>
            <a:gsLst>
              <a:gs pos="0">
                <a:srgbClr val="BDB66E"/>
              </a:gs>
              <a:gs pos="34000">
                <a:srgbClr val="BEB770"/>
              </a:gs>
              <a:gs pos="70000">
                <a:srgbClr val="C2BB71"/>
              </a:gs>
              <a:gs pos="100000">
                <a:srgbClr val="C5BF7D"/>
              </a:gs>
            </a:gsLst>
            <a:path path="circle">
              <a:fillToRect l="37721" t="-19636" r="62278" b="119636"/>
            </a:path>
          </a:gradFill>
          <a:ln w="12700">
            <a:solidFill>
              <a:schemeClr val="accent5"/>
            </a:solidFill>
          </a:ln>
          <a:effectLst>
            <a:outerShdw blurRad="38100" dist="25400" dir="2700000" rotWithShape="0">
              <a:srgbClr val="000000">
                <a:alpha val="60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r>
              <a:t>Commit</a:t>
            </a:r>
          </a:p>
        </p:txBody>
      </p:sp>
      <p:sp>
        <p:nvSpPr>
          <p:cNvPr id="239" name="Shape 239"/>
          <p:cNvSpPr/>
          <p:nvPr/>
        </p:nvSpPr>
        <p:spPr>
          <a:xfrm>
            <a:off x="2453577" y="3069616"/>
            <a:ext cx="949591" cy="949591"/>
          </a:xfrm>
          <a:prstGeom prst="rect">
            <a:avLst/>
          </a:prstGeom>
          <a:gradFill>
            <a:gsLst>
              <a:gs pos="0">
                <a:srgbClr val="BDB66E"/>
              </a:gs>
              <a:gs pos="34000">
                <a:srgbClr val="BEB770"/>
              </a:gs>
              <a:gs pos="70000">
                <a:srgbClr val="C2BB71"/>
              </a:gs>
              <a:gs pos="100000">
                <a:srgbClr val="C5BF7D"/>
              </a:gs>
            </a:gsLst>
            <a:path path="circle">
              <a:fillToRect l="37721" t="-19636" r="62278" b="119636"/>
            </a:path>
          </a:gradFill>
          <a:ln w="12700">
            <a:solidFill>
              <a:schemeClr val="accent5"/>
            </a:solidFill>
          </a:ln>
          <a:effectLst>
            <a:outerShdw blurRad="38100" dist="25400" dir="2700000" rotWithShape="0">
              <a:srgbClr val="000000">
                <a:alpha val="60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r>
              <a:t>Image</a:t>
            </a:r>
          </a:p>
        </p:txBody>
      </p:sp>
      <p:sp>
        <p:nvSpPr>
          <p:cNvPr id="242" name="Shape 242"/>
          <p:cNvSpPr/>
          <p:nvPr/>
        </p:nvSpPr>
        <p:spPr>
          <a:xfrm>
            <a:off x="5000820" y="3352640"/>
            <a:ext cx="5236706"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lvl="1">
              <a:defRPr sz="2000">
                <a:solidFill>
                  <a:srgbClr val="FFFFFF"/>
                </a:solidFill>
                <a:latin typeface="Courier New"/>
                <a:ea typeface="Courier New"/>
                <a:cs typeface="Courier New"/>
                <a:sym typeface="Courier New"/>
              </a:defRPr>
            </a:pPr>
            <a:r>
              <a:rPr sz="2000"/>
              <a:t>$ docker push &lt;image-name:tag&gt;</a:t>
            </a:r>
          </a:p>
        </p:txBody>
      </p:sp>
      <p:sp>
        <p:nvSpPr>
          <p:cNvPr id="243" name="Shape 243"/>
          <p:cNvSpPr/>
          <p:nvPr/>
        </p:nvSpPr>
        <p:spPr>
          <a:xfrm>
            <a:off x="1869575" y="4280066"/>
            <a:ext cx="8666434"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nchor="b">
            <a:spAutoFit/>
          </a:bodyPr>
          <a:lstStyle/>
          <a:p>
            <a:pPr lvl="1">
              <a:defRPr sz="2000">
                <a:solidFill>
                  <a:srgbClr val="FFFFFF"/>
                </a:solidFill>
                <a:latin typeface="Courier New"/>
                <a:ea typeface="Courier New"/>
                <a:cs typeface="Courier New"/>
                <a:sym typeface="Courier New"/>
              </a:defRPr>
            </a:pPr>
            <a:r>
              <a:rPr sz="2000"/>
              <a:t>$ docker commit [OPTIONS] CONTAINER [REPOSITORY[:TAG]</a:t>
            </a:r>
          </a:p>
        </p:txBody>
      </p:sp>
      <p:sp>
        <p:nvSpPr>
          <p:cNvPr id="244" name="Shape 244"/>
          <p:cNvSpPr/>
          <p:nvPr/>
        </p:nvSpPr>
        <p:spPr>
          <a:xfrm>
            <a:off x="3455194" y="5348717"/>
            <a:ext cx="7112602" cy="40011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5719" rIns="45719">
            <a:spAutoFit/>
          </a:bodyPr>
          <a:lstStyle/>
          <a:p>
            <a:pPr lvl="1">
              <a:defRPr sz="2000">
                <a:solidFill>
                  <a:srgbClr val="FFFFFF"/>
                </a:solidFill>
                <a:latin typeface="Courier New"/>
                <a:ea typeface="Courier New"/>
                <a:cs typeface="Courier New"/>
                <a:sym typeface="Courier New"/>
              </a:defRPr>
            </a:pPr>
            <a:r>
              <a:rPr sz="2000"/>
              <a:t>$ docker tag &lt;image-name&gt; &lt;image-name:tag&gt;</a:t>
            </a:r>
          </a:p>
        </p:txBody>
      </p:sp>
      <p:sp>
        <p:nvSpPr>
          <p:cNvPr id="245" name="Shape 245"/>
          <p:cNvSpPr/>
          <p:nvPr/>
        </p:nvSpPr>
        <p:spPr>
          <a:xfrm>
            <a:off x="1714004" y="2927914"/>
            <a:ext cx="5149579" cy="70788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square" lIns="45719" rIns="45719">
            <a:spAutoFit/>
          </a:bodyPr>
          <a:lstStyle/>
          <a:p>
            <a:pPr lvl="1">
              <a:defRPr sz="2000">
                <a:solidFill>
                  <a:srgbClr val="FFFFFF"/>
                </a:solidFill>
                <a:latin typeface="Courier New"/>
                <a:ea typeface="Courier New"/>
                <a:cs typeface="Courier New"/>
                <a:sym typeface="Courier New"/>
              </a:defRPr>
            </a:pPr>
            <a:r>
              <a:rPr sz="2000"/>
              <a:t>$ docker run -it &lt;image-name:tag&gt;</a:t>
            </a:r>
          </a:p>
        </p:txBody>
      </p:sp>
      <p:sp>
        <p:nvSpPr>
          <p:cNvPr id="246" name="Shape 246"/>
          <p:cNvSpPr/>
          <p:nvPr/>
        </p:nvSpPr>
        <p:spPr>
          <a:xfrm>
            <a:off x="3629008" y="3416652"/>
            <a:ext cx="881388" cy="881388"/>
          </a:xfrm>
          <a:prstGeom prst="rect">
            <a:avLst/>
          </a:prstGeom>
          <a:gradFill>
            <a:gsLst>
              <a:gs pos="0">
                <a:srgbClr val="BDB66E"/>
              </a:gs>
              <a:gs pos="34000">
                <a:srgbClr val="BEB770"/>
              </a:gs>
              <a:gs pos="70000">
                <a:srgbClr val="C2BB71"/>
              </a:gs>
              <a:gs pos="100000">
                <a:srgbClr val="C5BF7D"/>
              </a:gs>
            </a:gsLst>
            <a:path>
              <a:fillToRect l="50000" t="59020" r="49999" b="40979"/>
            </a:path>
          </a:gradFill>
          <a:ln w="12700">
            <a:solidFill>
              <a:schemeClr val="accent5"/>
            </a:solidFill>
          </a:ln>
          <a:effectLst>
            <a:outerShdw blurRad="38100" dist="25400" dir="2700000" rotWithShape="0">
              <a:srgbClr val="000000">
                <a:alpha val="60000"/>
              </a:srgbClr>
            </a:outerShdw>
          </a:effectLst>
          <a:extLst>
            <a:ext uri="{C572A759-6A51-4108-AA02-DFA0A04FC94B}">
              <ma14:wrappingTextBoxFlag xmlns:ma14="http://schemas.microsoft.com/office/mac/drawingml/2011/main" val="1"/>
            </a:ext>
          </a:extLst>
        </p:spPr>
        <p:txBody>
          <a:bodyPr lIns="45719" rIns="45719" anchor="ctr"/>
          <a:lstStyle>
            <a:lvl1pPr>
              <a:defRPr>
                <a:solidFill>
                  <a:srgbClr val="FFFFFF"/>
                </a:solidFill>
              </a:defRPr>
            </a:lvl1pPr>
          </a:lstStyle>
          <a:p>
            <a:r>
              <a:t>Run</a:t>
            </a:r>
          </a:p>
        </p:txBody>
      </p:sp>
      <p:sp>
        <p:nvSpPr>
          <p:cNvPr id="251" name="Shape 251"/>
          <p:cNvSpPr/>
          <p:nvPr/>
        </p:nvSpPr>
        <p:spPr>
          <a:xfrm>
            <a:off x="2611294" y="2467380"/>
            <a:ext cx="1577472" cy="591786"/>
          </a:xfrm>
          <a:custGeom>
            <a:avLst/>
            <a:gdLst/>
            <a:ahLst/>
            <a:cxnLst>
              <a:cxn ang="0">
                <a:pos x="wd2" y="hd2"/>
              </a:cxn>
              <a:cxn ang="5400000">
                <a:pos x="wd2" y="hd2"/>
              </a:cxn>
              <a:cxn ang="10800000">
                <a:pos x="wd2" y="hd2"/>
              </a:cxn>
              <a:cxn ang="16200000">
                <a:pos x="wd2" y="hd2"/>
              </a:cxn>
            </a:cxnLst>
            <a:rect l="0" t="0" r="r" b="b"/>
            <a:pathLst>
              <a:path w="18090" h="16990" extrusionOk="0">
                <a:moveTo>
                  <a:pt x="15830" y="16990"/>
                </a:moveTo>
                <a:cubicBezTo>
                  <a:pt x="21600" y="-778"/>
                  <a:pt x="16323" y="-4610"/>
                  <a:pt x="0" y="5494"/>
                </a:cubicBezTo>
              </a:path>
            </a:pathLst>
          </a:custGeom>
          <a:ln w="101600">
            <a:solidFill>
              <a:schemeClr val="accent1"/>
            </a:solidFill>
            <a:headEnd type="triangle"/>
          </a:ln>
        </p:spPr>
        <p:txBody>
          <a:bodyPr/>
          <a:lstStyle/>
          <a:p>
            <a:endParaRPr/>
          </a:p>
        </p:txBody>
      </p:sp>
      <p:sp>
        <p:nvSpPr>
          <p:cNvPr id="252" name="Shape 252"/>
          <p:cNvSpPr/>
          <p:nvPr/>
        </p:nvSpPr>
        <p:spPr>
          <a:xfrm>
            <a:off x="3514363" y="4144796"/>
            <a:ext cx="1739452" cy="1876366"/>
          </a:xfrm>
          <a:custGeom>
            <a:avLst/>
            <a:gdLst/>
            <a:ahLst/>
            <a:cxnLst>
              <a:cxn ang="0">
                <a:pos x="wd2" y="hd2"/>
              </a:cxn>
              <a:cxn ang="5400000">
                <a:pos x="wd2" y="hd2"/>
              </a:cxn>
              <a:cxn ang="10800000">
                <a:pos x="wd2" y="hd2"/>
              </a:cxn>
              <a:cxn ang="16200000">
                <a:pos x="wd2" y="hd2"/>
              </a:cxn>
            </a:cxnLst>
            <a:rect l="0" t="0" r="r" b="b"/>
            <a:pathLst>
              <a:path w="17374" h="19198" extrusionOk="0">
                <a:moveTo>
                  <a:pt x="17374" y="18355"/>
                </a:moveTo>
                <a:cubicBezTo>
                  <a:pt x="230" y="21600"/>
                  <a:pt x="-4226" y="15482"/>
                  <a:pt x="4005" y="0"/>
                </a:cubicBezTo>
              </a:path>
            </a:pathLst>
          </a:custGeom>
          <a:ln w="101600">
            <a:solidFill>
              <a:schemeClr val="accent1"/>
            </a:solidFill>
            <a:headEnd type="triangle"/>
          </a:ln>
        </p:spPr>
        <p:txBody>
          <a:bodyPr/>
          <a:lstStyle/>
          <a:p>
            <a:endParaRPr/>
          </a:p>
        </p:txBody>
      </p:sp>
      <p:sp>
        <p:nvSpPr>
          <p:cNvPr id="253" name="Shape 253"/>
          <p:cNvSpPr/>
          <p:nvPr/>
        </p:nvSpPr>
        <p:spPr>
          <a:xfrm>
            <a:off x="5965695" y="3906001"/>
            <a:ext cx="1854423" cy="1224324"/>
          </a:xfrm>
          <a:custGeom>
            <a:avLst/>
            <a:gdLst/>
            <a:ahLst/>
            <a:cxnLst>
              <a:cxn ang="0">
                <a:pos x="wd2" y="hd2"/>
              </a:cxn>
              <a:cxn ang="5400000">
                <a:pos x="wd2" y="hd2"/>
              </a:cxn>
              <a:cxn ang="10800000">
                <a:pos x="wd2" y="hd2"/>
              </a:cxn>
              <a:cxn ang="16200000">
                <a:pos x="wd2" y="hd2"/>
              </a:cxn>
            </a:cxnLst>
            <a:rect l="0" t="0" r="r" b="b"/>
            <a:pathLst>
              <a:path w="17245" h="18028" extrusionOk="0">
                <a:moveTo>
                  <a:pt x="12799" y="0"/>
                </a:moveTo>
                <a:cubicBezTo>
                  <a:pt x="21600" y="16383"/>
                  <a:pt x="17334" y="21600"/>
                  <a:pt x="0" y="15650"/>
                </a:cubicBezTo>
              </a:path>
            </a:pathLst>
          </a:custGeom>
          <a:ln w="101600">
            <a:solidFill>
              <a:schemeClr val="accent1"/>
            </a:solidFill>
            <a:headEnd type="triangle"/>
          </a:ln>
        </p:spPr>
        <p:txBody>
          <a:bodyPr/>
          <a:lstStyle/>
          <a:p>
            <a:endParaRPr/>
          </a:p>
        </p:txBody>
      </p:sp>
      <p:sp>
        <p:nvSpPr>
          <p:cNvPr id="254" name="Shape 254"/>
          <p:cNvSpPr/>
          <p:nvPr/>
        </p:nvSpPr>
        <p:spPr>
          <a:xfrm>
            <a:off x="7042152" y="2373508"/>
            <a:ext cx="1153345" cy="880873"/>
          </a:xfrm>
          <a:custGeom>
            <a:avLst/>
            <a:gdLst/>
            <a:ahLst/>
            <a:cxnLst>
              <a:cxn ang="0">
                <a:pos x="wd2" y="hd2"/>
              </a:cxn>
              <a:cxn ang="5400000">
                <a:pos x="wd2" y="hd2"/>
              </a:cxn>
              <a:cxn ang="10800000">
                <a:pos x="wd2" y="hd2"/>
              </a:cxn>
              <a:cxn ang="16200000">
                <a:pos x="wd2" y="hd2"/>
              </a:cxn>
            </a:cxnLst>
            <a:rect l="0" t="0" r="r" b="b"/>
            <a:pathLst>
              <a:path w="21600" h="16438" extrusionOk="0">
                <a:moveTo>
                  <a:pt x="21600" y="9481"/>
                </a:moveTo>
                <a:cubicBezTo>
                  <a:pt x="7250" y="-5162"/>
                  <a:pt x="50" y="-2843"/>
                  <a:pt x="0" y="16438"/>
                </a:cubicBezTo>
              </a:path>
            </a:pathLst>
          </a:custGeom>
          <a:ln w="101600">
            <a:solidFill>
              <a:schemeClr val="accent1"/>
            </a:solidFill>
            <a:headEnd type="triangle"/>
          </a:ln>
        </p:spPr>
        <p:txBody>
          <a:bodyPr/>
          <a:lstStyle/>
          <a:p>
            <a:endParaRPr/>
          </a:p>
        </p:txBody>
      </p:sp>
      <p:sp>
        <p:nvSpPr>
          <p:cNvPr id="21"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705" y="1225557"/>
            <a:ext cx="2338339" cy="2296207"/>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677212" y="1474855"/>
            <a:ext cx="1125780" cy="1105495"/>
          </a:xfrm>
          <a:prstGeom prst="rect">
            <a:avLst/>
          </a:prstGeom>
        </p:spPr>
      </p:pic>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2095290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prstGeom prst="rect">
            <a:avLst/>
          </a:prstGeom>
        </p:spPr>
        <p:txBody>
          <a:bodyPr/>
          <a:lstStyle>
            <a:lvl1pPr defTabSz="813816">
              <a:defRPr sz="3559" spc="-89"/>
            </a:lvl1pPr>
          </a:lstStyle>
          <a:p>
            <a:r>
              <a:rPr lang="en-US" dirty="0" smtClean="0"/>
              <a:t>Other Docker Tools - Compose</a:t>
            </a:r>
            <a:endParaRPr dirty="0"/>
          </a:p>
        </p:txBody>
      </p:sp>
      <p:sp>
        <p:nvSpPr>
          <p:cNvPr id="178" name="Shape 178"/>
          <p:cNvSpPr>
            <a:spLocks noGrp="1"/>
          </p:cNvSpPr>
          <p:nvPr>
            <p:ph type="body" idx="1"/>
          </p:nvPr>
        </p:nvSpPr>
        <p:spPr>
          <a:xfrm>
            <a:off x="2122392" y="1066799"/>
            <a:ext cx="7543801" cy="4876802"/>
          </a:xfrm>
          <a:prstGeom prst="rect">
            <a:avLst/>
          </a:prstGeom>
        </p:spPr>
        <p:txBody>
          <a:bodyPr>
            <a:normAutofit/>
          </a:bodyPr>
          <a:lstStyle/>
          <a:p>
            <a:pPr>
              <a:buFont typeface="Wingdings" charset="2"/>
              <a:buChar char="q"/>
            </a:pPr>
            <a:r>
              <a:rPr dirty="0"/>
              <a:t> </a:t>
            </a:r>
            <a:r>
              <a:rPr lang="en-US" dirty="0"/>
              <a:t>A</a:t>
            </a:r>
            <a:r>
              <a:rPr lang="en-US" dirty="0" smtClean="0"/>
              <a:t> </a:t>
            </a:r>
            <a:r>
              <a:rPr lang="en-US" dirty="0"/>
              <a:t>tool for defining </a:t>
            </a:r>
            <a:r>
              <a:rPr lang="en-US" dirty="0" smtClean="0"/>
              <a:t>and running </a:t>
            </a:r>
            <a:r>
              <a:rPr lang="en-US" dirty="0"/>
              <a:t>multi-container Docker </a:t>
            </a:r>
            <a:r>
              <a:rPr lang="en-US" dirty="0" smtClean="0"/>
              <a:t>applications </a:t>
            </a:r>
          </a:p>
          <a:p>
            <a:pPr>
              <a:buFont typeface="Wingdings" charset="2"/>
              <a:buChar char="q"/>
            </a:pPr>
            <a:r>
              <a:rPr lang="en-US" dirty="0"/>
              <a:t> </a:t>
            </a:r>
            <a:r>
              <a:rPr lang="en-US" dirty="0" smtClean="0"/>
              <a:t>Compose uses </a:t>
            </a:r>
            <a:r>
              <a:rPr lang="en-US" dirty="0"/>
              <a:t>a YAML file to configure your application’s </a:t>
            </a:r>
            <a:r>
              <a:rPr lang="en-US" dirty="0" smtClean="0"/>
              <a:t>services </a:t>
            </a:r>
          </a:p>
          <a:p>
            <a:pPr>
              <a:buFont typeface="Wingdings" charset="2"/>
              <a:buChar char="q"/>
            </a:pPr>
            <a:r>
              <a:rPr lang="en-US" dirty="0"/>
              <a:t> W</a:t>
            </a:r>
            <a:r>
              <a:rPr lang="en-US" dirty="0" smtClean="0"/>
              <a:t>ith </a:t>
            </a:r>
            <a:r>
              <a:rPr lang="en-US" dirty="0"/>
              <a:t>a single command, </a:t>
            </a:r>
            <a:r>
              <a:rPr lang="en-US" dirty="0" smtClean="0"/>
              <a:t>create </a:t>
            </a:r>
            <a:r>
              <a:rPr lang="en-US" dirty="0"/>
              <a:t>and start all the </a:t>
            </a:r>
            <a:r>
              <a:rPr lang="en-US" dirty="0" smtClean="0"/>
              <a:t>services</a:t>
            </a:r>
          </a:p>
          <a:p>
            <a:pPr>
              <a:buFont typeface="Wingdings" charset="2"/>
              <a:buChar char="q"/>
            </a:pPr>
            <a:r>
              <a:rPr lang="en-US" dirty="0" smtClean="0"/>
              <a:t> Production, staging, development, testing, as well as CI workflows</a:t>
            </a:r>
          </a:p>
          <a:p>
            <a:pPr>
              <a:buFont typeface="Wingdings" charset="2"/>
              <a:buChar char="q"/>
            </a:pPr>
            <a:r>
              <a:rPr lang="en-US" dirty="0" smtClean="0"/>
              <a:t> Using Compose is basically a three-step process:</a:t>
            </a:r>
          </a:p>
          <a:p>
            <a:pPr marL="770129" lvl="1" indent="-457200">
              <a:buClr>
                <a:schemeClr val="tx1"/>
              </a:buClr>
              <a:buFont typeface="+mj-lt"/>
              <a:buAutoNum type="arabicPeriod"/>
            </a:pPr>
            <a:r>
              <a:rPr lang="en-US" dirty="0" smtClean="0"/>
              <a:t>Define app’s </a:t>
            </a:r>
            <a:r>
              <a:rPr lang="en-US" dirty="0"/>
              <a:t>environment with a </a:t>
            </a:r>
            <a:r>
              <a:rPr lang="en-US" dirty="0" err="1"/>
              <a:t>Dockerfile</a:t>
            </a:r>
            <a:r>
              <a:rPr lang="en-US" dirty="0"/>
              <a:t> </a:t>
            </a:r>
          </a:p>
          <a:p>
            <a:pPr marL="770129" lvl="1" indent="-457200">
              <a:buClr>
                <a:schemeClr val="tx1"/>
              </a:buClr>
              <a:buFont typeface="+mj-lt"/>
              <a:buAutoNum type="arabicPeriod"/>
            </a:pPr>
            <a:r>
              <a:rPr lang="en-US" dirty="0"/>
              <a:t>Define the services </a:t>
            </a:r>
            <a:r>
              <a:rPr lang="en-US" dirty="0" smtClean="0"/>
              <a:t>in</a:t>
            </a:r>
            <a:r>
              <a:rPr lang="en-US" dirty="0"/>
              <a:t> </a:t>
            </a:r>
            <a:r>
              <a:rPr lang="en-US" dirty="0" err="1" smtClean="0">
                <a:latin typeface="Courier New" charset="0"/>
                <a:ea typeface="Courier New" charset="0"/>
                <a:cs typeface="Courier New" charset="0"/>
              </a:rPr>
              <a:t>docker-compose.yml</a:t>
            </a:r>
            <a:r>
              <a:rPr lang="en-US" dirty="0" smtClean="0"/>
              <a:t> </a:t>
            </a:r>
          </a:p>
          <a:p>
            <a:pPr marL="770129" lvl="1" indent="-457200">
              <a:buClr>
                <a:schemeClr val="tx1"/>
              </a:buClr>
              <a:buFont typeface="+mj-lt"/>
              <a:buAutoNum type="arabicPeriod"/>
            </a:pPr>
            <a:r>
              <a:rPr lang="en-US" dirty="0" smtClean="0"/>
              <a:t>Lastly</a:t>
            </a:r>
            <a:r>
              <a:rPr lang="en-US" dirty="0"/>
              <a:t>, run </a:t>
            </a:r>
            <a:r>
              <a:rPr lang="en-US" dirty="0" err="1">
                <a:latin typeface="Courier New" charset="0"/>
                <a:ea typeface="Courier New" charset="0"/>
                <a:cs typeface="Courier New" charset="0"/>
              </a:rPr>
              <a:t>docker</a:t>
            </a:r>
            <a:r>
              <a:rPr lang="en-US" dirty="0">
                <a:latin typeface="Courier New" charset="0"/>
                <a:ea typeface="Courier New" charset="0"/>
                <a:cs typeface="Courier New" charset="0"/>
              </a:rPr>
              <a:t>-compose up</a:t>
            </a:r>
            <a:r>
              <a:rPr lang="en-US" dirty="0"/>
              <a:t> </a:t>
            </a:r>
          </a:p>
          <a:p>
            <a:pPr>
              <a:buFont typeface="Wingdings" charset="2"/>
              <a:buChar char="q"/>
            </a:pP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1183" y="3276603"/>
            <a:ext cx="2709578" cy="2666999"/>
          </a:xfrm>
          <a:prstGeom prst="rect">
            <a:avLst/>
          </a:prstGeom>
        </p:spPr>
      </p:pic>
      <p:sp>
        <p:nvSpPr>
          <p:cNvPr id="9"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8294156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prstGeom prst="rect">
            <a:avLst/>
          </a:prstGeom>
        </p:spPr>
        <p:txBody>
          <a:bodyPr/>
          <a:lstStyle>
            <a:lvl1pPr defTabSz="813816">
              <a:defRPr sz="3559" spc="-89"/>
            </a:lvl1pPr>
          </a:lstStyle>
          <a:p>
            <a:r>
              <a:rPr lang="en-US" dirty="0" smtClean="0"/>
              <a:t>Other Docker Tools - Swarm </a:t>
            </a:r>
            <a:endParaRPr dirty="0"/>
          </a:p>
        </p:txBody>
      </p:sp>
      <p:sp>
        <p:nvSpPr>
          <p:cNvPr id="177"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178" name="Shape 178"/>
          <p:cNvSpPr>
            <a:spLocks noGrp="1"/>
          </p:cNvSpPr>
          <p:nvPr>
            <p:ph type="body" idx="1"/>
          </p:nvPr>
        </p:nvSpPr>
        <p:spPr>
          <a:xfrm>
            <a:off x="2122392" y="1066799"/>
            <a:ext cx="7543801" cy="4876802"/>
          </a:xfrm>
          <a:prstGeom prst="rect">
            <a:avLst/>
          </a:prstGeom>
        </p:spPr>
        <p:txBody>
          <a:bodyPr/>
          <a:lstStyle/>
          <a:p>
            <a:pPr>
              <a:lnSpc>
                <a:spcPct val="81000"/>
              </a:lnSpc>
              <a:buFont typeface="Wingdings"/>
              <a:buChar char="❑"/>
              <a:defRPr sz="2800"/>
            </a:pPr>
            <a:r>
              <a:rPr sz="2400" dirty="0"/>
              <a:t> </a:t>
            </a:r>
            <a:r>
              <a:rPr lang="en-US" sz="2400" dirty="0"/>
              <a:t> To use Docker in swarm mode; Docker 1.12.0 or later</a:t>
            </a:r>
          </a:p>
          <a:p>
            <a:pPr>
              <a:lnSpc>
                <a:spcPct val="81000"/>
              </a:lnSpc>
              <a:buFont typeface="Wingdings"/>
              <a:buChar char="❑"/>
              <a:defRPr sz="2800"/>
            </a:pPr>
            <a:r>
              <a:rPr lang="en-US" sz="2400" dirty="0"/>
              <a:t> Cluster of Docker Engines called a </a:t>
            </a:r>
            <a:r>
              <a:rPr lang="en-US" sz="2400" i="1" dirty="0"/>
              <a:t>swarm</a:t>
            </a:r>
            <a:r>
              <a:rPr lang="en-US" sz="2400" dirty="0"/>
              <a:t> </a:t>
            </a:r>
          </a:p>
          <a:p>
            <a:pPr>
              <a:lnSpc>
                <a:spcPct val="81000"/>
              </a:lnSpc>
              <a:buFont typeface="Wingdings"/>
              <a:buChar char="❑"/>
              <a:defRPr sz="2800"/>
            </a:pPr>
            <a:r>
              <a:rPr lang="en-US" sz="2400" dirty="0"/>
              <a:t> Use the Docker CLI to manage a Docker swarm</a:t>
            </a:r>
          </a:p>
          <a:p>
            <a:pPr>
              <a:lnSpc>
                <a:spcPct val="81000"/>
              </a:lnSpc>
              <a:buFont typeface="Wingdings"/>
              <a:buChar char="❑"/>
              <a:defRPr sz="2800"/>
            </a:pPr>
            <a:r>
              <a:rPr lang="en-US" sz="2400" dirty="0"/>
              <a:t> Feature Highlights</a:t>
            </a:r>
          </a:p>
          <a:p>
            <a:pPr lvl="1">
              <a:lnSpc>
                <a:spcPct val="81000"/>
              </a:lnSpc>
              <a:buFont typeface="Wingdings"/>
              <a:buChar char="❑"/>
              <a:defRPr sz="2800"/>
            </a:pPr>
            <a:r>
              <a:rPr lang="en-US" sz="2400" dirty="0"/>
              <a:t> Load Balancing</a:t>
            </a:r>
          </a:p>
          <a:p>
            <a:pPr lvl="1">
              <a:lnSpc>
                <a:spcPct val="81000"/>
              </a:lnSpc>
              <a:buFont typeface="Wingdings"/>
              <a:buChar char="❑"/>
              <a:defRPr sz="2800"/>
            </a:pPr>
            <a:r>
              <a:rPr lang="en-US" sz="2400" dirty="0"/>
              <a:t> Rolling Updates</a:t>
            </a:r>
          </a:p>
          <a:p>
            <a:pPr lvl="1">
              <a:lnSpc>
                <a:spcPct val="81000"/>
              </a:lnSpc>
              <a:buFont typeface="Wingdings"/>
              <a:buChar char="❑"/>
              <a:defRPr sz="2800"/>
            </a:pPr>
            <a:r>
              <a:rPr lang="en-US" sz="2400" dirty="0"/>
              <a:t> State reconciliation</a:t>
            </a:r>
          </a:p>
          <a:p>
            <a:pPr lvl="1">
              <a:lnSpc>
                <a:spcPct val="81000"/>
              </a:lnSpc>
              <a:buFont typeface="Wingdings"/>
              <a:buChar char="❑"/>
              <a:defRPr sz="2800"/>
            </a:pPr>
            <a:r>
              <a:rPr lang="en-US" sz="2400" dirty="0"/>
              <a:t> Cluster Management </a:t>
            </a:r>
          </a:p>
          <a:p>
            <a:pPr lvl="1">
              <a:lnSpc>
                <a:spcPct val="81000"/>
              </a:lnSpc>
              <a:buFont typeface="Wingdings"/>
              <a:buChar char="❑"/>
              <a:defRPr sz="2800"/>
            </a:pPr>
            <a:r>
              <a:rPr lang="en-US" sz="2400" dirty="0"/>
              <a:t> Decentralized Design</a:t>
            </a:r>
          </a:p>
          <a:p>
            <a:pPr lvl="1">
              <a:lnSpc>
                <a:spcPct val="81000"/>
              </a:lnSpc>
              <a:buFont typeface="Wingdings"/>
              <a:buChar char="❑"/>
              <a:defRPr sz="2800"/>
            </a:pPr>
            <a:r>
              <a:rPr lang="en-US" sz="2400" dirty="0"/>
              <a:t> Scaling</a:t>
            </a:r>
          </a:p>
          <a:p>
            <a:pPr lvl="1">
              <a:lnSpc>
                <a:spcPct val="81000"/>
              </a:lnSpc>
              <a:buFont typeface="Wingdings"/>
              <a:buChar char="❑"/>
              <a:defRPr sz="2800"/>
            </a:pPr>
            <a:endParaRPr lang="en-US" sz="2400" dirty="0"/>
          </a:p>
          <a:p>
            <a:pPr>
              <a:lnSpc>
                <a:spcPct val="81000"/>
              </a:lnSpc>
              <a:buFont typeface="Wingdings"/>
              <a:buChar char="❑"/>
              <a:defRPr sz="2800"/>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905" y="3090193"/>
            <a:ext cx="3426856" cy="2853408"/>
          </a:xfrm>
          <a:prstGeom prst="rect">
            <a:avLst/>
          </a:prstGeom>
        </p:spPr>
      </p:pic>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20568304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506343"/>
            <a:ext cx="9144000" cy="5143500"/>
          </a:xfrm>
          <a:prstGeom prst="rect">
            <a:avLst/>
          </a:prstGeom>
        </p:spPr>
      </p:pic>
      <p:sp>
        <p:nvSpPr>
          <p:cNvPr id="3" name="Footer Placeholder 2"/>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8188660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p:nvPr/>
        </p:nvSpPr>
        <p:spPr>
          <a:xfrm>
            <a:off x="2323474" y="1127510"/>
            <a:ext cx="7750760" cy="362262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91439" indent="-91439" defTabSz="914400">
              <a:lnSpc>
                <a:spcPct val="90000"/>
              </a:lnSpc>
              <a:spcBef>
                <a:spcPts val="1200"/>
              </a:spcBef>
              <a:buClr>
                <a:schemeClr val="accent1"/>
              </a:buClr>
              <a:buSzPct val="100000"/>
              <a:buFont typeface="Wingdings"/>
              <a:buChar char="❑"/>
              <a:defRPr sz="2800">
                <a:solidFill>
                  <a:srgbClr val="404040"/>
                </a:solidFill>
              </a:defRPr>
            </a:lvl1pPr>
          </a:lstStyle>
          <a:p>
            <a:endParaRPr lang="en-US" dirty="0"/>
          </a:p>
          <a:p>
            <a:r>
              <a:rPr lang="en-US" dirty="0"/>
              <a:t> Enough talk, let’s do something!</a:t>
            </a:r>
          </a:p>
        </p:txBody>
      </p:sp>
      <p:sp>
        <p:nvSpPr>
          <p:cNvPr id="271" name="Shape 271"/>
          <p:cNvSpPr>
            <a:spLocks noGrp="1"/>
          </p:cNvSpPr>
          <p:nvPr>
            <p:ph type="title"/>
          </p:nvPr>
        </p:nvSpPr>
        <p:spPr>
          <a:prstGeom prst="rect">
            <a:avLst/>
          </a:prstGeom>
        </p:spPr>
        <p:txBody>
          <a:bodyPr/>
          <a:lstStyle>
            <a:lvl1pPr defTabSz="813816">
              <a:defRPr sz="3559" spc="-89"/>
            </a:lvl1pPr>
          </a:lstStyle>
          <a:p>
            <a:r>
              <a:rPr dirty="0"/>
              <a:t>Lab Time</a:t>
            </a:r>
          </a:p>
        </p:txBody>
      </p:sp>
      <p:sp>
        <p:nvSpPr>
          <p:cNvPr id="5"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2516847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p:cNvSpPr>
          <p:nvPr>
            <p:ph type="title"/>
          </p:nvPr>
        </p:nvSpPr>
        <p:spPr>
          <a:xfrm>
            <a:off x="2346961" y="758952"/>
            <a:ext cx="7543801" cy="3566161"/>
          </a:xfrm>
          <a:prstGeom prst="rect">
            <a:avLst/>
          </a:prstGeom>
        </p:spPr>
        <p:txBody>
          <a:bodyPr/>
          <a:lstStyle>
            <a:lvl1pPr>
              <a:defRPr sz="6600" spc="-100"/>
            </a:lvl1pPr>
          </a:lstStyle>
          <a:p>
            <a:r>
              <a:t>End of Chapter</a:t>
            </a:r>
          </a:p>
        </p:txBody>
      </p:sp>
      <p:sp>
        <p:nvSpPr>
          <p:cNvPr id="275" name="Shape 275"/>
          <p:cNvSpPr>
            <a:spLocks noGrp="1"/>
          </p:cNvSpPr>
          <p:nvPr>
            <p:ph type="body" sz="quarter" idx="1"/>
          </p:nvPr>
        </p:nvSpPr>
        <p:spPr>
          <a:prstGeom prst="rect">
            <a:avLst/>
          </a:prstGeom>
        </p:spPr>
        <p:txBody>
          <a:bodyPr/>
          <a:lstStyle/>
          <a:p>
            <a:endParaRPr/>
          </a:p>
        </p:txBody>
      </p:sp>
      <p:sp>
        <p:nvSpPr>
          <p:cNvPr id="4" name="Shape 177"/>
          <p:cNvSpPr/>
          <p:nvPr/>
        </p:nvSpPr>
        <p:spPr>
          <a:xfrm>
            <a:off x="2346961" y="6526932"/>
            <a:ext cx="1854202" cy="2308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FFFFFF"/>
                </a:solidFill>
                <a:latin typeface="Arial"/>
                <a:ea typeface="Arial"/>
                <a:cs typeface="Arial"/>
                <a:sym typeface="Arial"/>
              </a:defRPr>
            </a:lvl1pPr>
          </a:lstStyle>
          <a:p>
            <a:r>
              <a:t>Powered </a:t>
            </a:r>
            <a:r>
              <a:rPr/>
              <a:t>by </a:t>
            </a:r>
            <a:r>
              <a:rPr lang="en-US"/>
              <a:t>Virtuant</a:t>
            </a:r>
            <a:r>
              <a:t> </a:t>
            </a:r>
            <a:r>
              <a:rPr/>
              <a:t>© </a:t>
            </a:r>
            <a:r>
              <a:t>201</a:t>
            </a:r>
            <a:r>
              <a:rPr lang="en-US"/>
              <a:t>6</a:t>
            </a:r>
            <a:endParaRPr/>
          </a:p>
        </p:txBody>
      </p:sp>
      <p:sp>
        <p:nvSpPr>
          <p:cNvPr id="2" name="Footer Placeholder 1"/>
          <p:cNvSpPr>
            <a:spLocks noGrp="1"/>
          </p:cNvSpPr>
          <p:nvPr>
            <p:ph type="ftr" sz="quarter" idx="11"/>
          </p:nvPr>
        </p:nvSpPr>
        <p:spPr/>
        <p:txBody>
          <a:bodyPr/>
          <a:lstStyle/>
          <a:p>
            <a:pPr>
              <a:defRPr/>
            </a:pPr>
            <a:r>
              <a:rPr lang="en-US" smtClean="0"/>
              <a:t>Virtuant</a:t>
            </a:r>
            <a:endParaRPr lang="en-US"/>
          </a:p>
        </p:txBody>
      </p:sp>
    </p:spTree>
    <p:extLst>
      <p:ext uri="{BB962C8B-B14F-4D97-AF65-F5344CB8AC3E}">
        <p14:creationId xmlns:p14="http://schemas.microsoft.com/office/powerpoint/2010/main" val="16707797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Engine</a:t>
            </a:r>
            <a:endParaRPr lang="en-US" dirty="0"/>
          </a:p>
        </p:txBody>
      </p:sp>
      <p:sp>
        <p:nvSpPr>
          <p:cNvPr id="3" name="Content Placeholder 2"/>
          <p:cNvSpPr>
            <a:spLocks noGrp="1"/>
          </p:cNvSpPr>
          <p:nvPr>
            <p:ph idx="1"/>
          </p:nvPr>
        </p:nvSpPr>
        <p:spPr/>
        <p:txBody>
          <a:bodyPr>
            <a:normAutofit/>
          </a:bodyPr>
          <a:lstStyle/>
          <a:p>
            <a:pPr marL="457200" indent="-457200">
              <a:buClr>
                <a:schemeClr val="tx1"/>
              </a:buClr>
              <a:buFont typeface="+mj-lt"/>
              <a:buAutoNum type="arabicPeriod" startAt="2"/>
            </a:pPr>
            <a:r>
              <a:rPr lang="en-US" sz="2400" dirty="0">
                <a:solidFill>
                  <a:schemeClr val="tx1"/>
                </a:solidFill>
              </a:rPr>
              <a:t>A command line interface (CLI) client (the </a:t>
            </a:r>
            <a:r>
              <a:rPr lang="en-US" sz="2400" dirty="0" err="1">
                <a:solidFill>
                  <a:schemeClr val="tx1"/>
                </a:solidFill>
              </a:rPr>
              <a:t>docker</a:t>
            </a:r>
            <a:r>
              <a:rPr lang="en-US" sz="2400" dirty="0">
                <a:solidFill>
                  <a:schemeClr val="tx1"/>
                </a:solidFill>
              </a:rPr>
              <a:t> command</a:t>
            </a:r>
            <a:r>
              <a:rPr lang="en-US" sz="2400" dirty="0" smtClean="0">
                <a:solidFill>
                  <a:schemeClr val="tx1"/>
                </a:solidFill>
              </a:rPr>
              <a:t>)</a:t>
            </a:r>
          </a:p>
        </p:txBody>
      </p:sp>
      <p:sp>
        <p:nvSpPr>
          <p:cNvPr id="4" name="Footer Placeholder 3"/>
          <p:cNvSpPr>
            <a:spLocks noGrp="1"/>
          </p:cNvSpPr>
          <p:nvPr>
            <p:ph type="ftr" sz="quarter" idx="11"/>
          </p:nvPr>
        </p:nvSpPr>
        <p:spPr/>
        <p:txBody>
          <a:bodyPr/>
          <a:lstStyle/>
          <a:p>
            <a:pPr>
              <a:defRPr/>
            </a:pPr>
            <a:r>
              <a:rPr lang="en-US" smtClean="0"/>
              <a:t>Virtuant</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627" y="1905000"/>
            <a:ext cx="4553839" cy="44627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562244" flipH="1">
            <a:off x="6970679" y="1582815"/>
            <a:ext cx="2010045" cy="1427132"/>
          </a:xfrm>
          <a:prstGeom prst="rect">
            <a:avLst/>
          </a:prstGeom>
        </p:spPr>
      </p:pic>
    </p:spTree>
    <p:extLst>
      <p:ext uri="{BB962C8B-B14F-4D97-AF65-F5344CB8AC3E}">
        <p14:creationId xmlns:p14="http://schemas.microsoft.com/office/powerpoint/2010/main" val="166209605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Green-1">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Green-1" id="{156DCCF7-3646-4809-A083-4CE9C4CB5991}" vid="{794C7AB6-B06D-438C-8590-E0CE209F89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Parallax</Template>
  <TotalTime>51826</TotalTime>
  <Words>10701</Words>
  <Application>Microsoft Macintosh PowerPoint</Application>
  <PresentationFormat>Widescreen</PresentationFormat>
  <Paragraphs>1613</Paragraphs>
  <Slides>88</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88</vt:i4>
      </vt:variant>
    </vt:vector>
  </HeadingPairs>
  <TitlesOfParts>
    <vt:vector size="97" baseType="lpstr">
      <vt:lpstr>Angsana New</vt:lpstr>
      <vt:lpstr>Calibri</vt:lpstr>
      <vt:lpstr>Calibri Light</vt:lpstr>
      <vt:lpstr>Courier New</vt:lpstr>
      <vt:lpstr>Helvetica</vt:lpstr>
      <vt:lpstr>Marker Felt</vt:lpstr>
      <vt:lpstr>Wingdings</vt:lpstr>
      <vt:lpstr>Arial</vt:lpstr>
      <vt:lpstr>Green-1</vt:lpstr>
      <vt:lpstr>Understanding the Big Picture</vt:lpstr>
      <vt:lpstr>DevOps Overview</vt:lpstr>
      <vt:lpstr>What is This Docker Thing?</vt:lpstr>
      <vt:lpstr>Docker Platform</vt:lpstr>
      <vt:lpstr>Docker Platform</vt:lpstr>
      <vt:lpstr>Docker Engine</vt:lpstr>
      <vt:lpstr>Docker Engine</vt:lpstr>
      <vt:lpstr>Docker Engine</vt:lpstr>
      <vt:lpstr>Docker Engine</vt:lpstr>
      <vt:lpstr>What is Docker?</vt:lpstr>
      <vt:lpstr>What Are Containers?</vt:lpstr>
      <vt:lpstr>What Are Containers?</vt:lpstr>
      <vt:lpstr>Virtualization vs. Containerization </vt:lpstr>
      <vt:lpstr>Containerization </vt:lpstr>
      <vt:lpstr>Virtualization</vt:lpstr>
      <vt:lpstr>Docker Architecture</vt:lpstr>
      <vt:lpstr>Architecture Components </vt:lpstr>
      <vt:lpstr>Docker Objects</vt:lpstr>
      <vt:lpstr>History of Docker</vt:lpstr>
      <vt:lpstr>Docker Evolutionary Timeline</vt:lpstr>
      <vt:lpstr>The Underlying Technology</vt:lpstr>
      <vt:lpstr>Namespaces</vt:lpstr>
      <vt:lpstr>Namespaces</vt:lpstr>
      <vt:lpstr>The Underlying Technology</vt:lpstr>
      <vt:lpstr>What Are cgroups?</vt:lpstr>
      <vt:lpstr>Diagram of Control Groups</vt:lpstr>
      <vt:lpstr>The Underlying Technology</vt:lpstr>
      <vt:lpstr>Linux capabilities</vt:lpstr>
      <vt:lpstr>Docker Brings Together</vt:lpstr>
      <vt:lpstr>Why is this Important?</vt:lpstr>
      <vt:lpstr>What can I use Docker for?</vt:lpstr>
      <vt:lpstr>What can I use Docker for?</vt:lpstr>
      <vt:lpstr>Basic Terms To Know</vt:lpstr>
      <vt:lpstr>Containers in Software Delivery Pipeline</vt:lpstr>
      <vt:lpstr>Containers in Software Delivery Pipeline</vt:lpstr>
      <vt:lpstr>Developer Workflow</vt:lpstr>
      <vt:lpstr>Developer Works Locally</vt:lpstr>
      <vt:lpstr>Developer Pushes Code</vt:lpstr>
      <vt:lpstr>Challenges with Monolithic Applications</vt:lpstr>
      <vt:lpstr>Challenges with Monolithic Applications</vt:lpstr>
      <vt:lpstr>What is Container Orchestration?</vt:lpstr>
      <vt:lpstr>What is Container Orchestration?</vt:lpstr>
      <vt:lpstr>Container Management Solutions</vt:lpstr>
      <vt:lpstr>Container Management Solutions</vt:lpstr>
      <vt:lpstr>Introduction to Lab Environment </vt:lpstr>
      <vt:lpstr>Introduction to Lab Environment </vt:lpstr>
      <vt:lpstr>End of Chapter</vt:lpstr>
      <vt:lpstr>START - slides from other classes</vt:lpstr>
      <vt:lpstr>What is This Docker Thing?</vt:lpstr>
      <vt:lpstr>That’s Not New About Docker</vt:lpstr>
      <vt:lpstr>What Are Cgroups</vt:lpstr>
      <vt:lpstr>What Are Cgroups</vt:lpstr>
      <vt:lpstr>Diagram of Control Groups</vt:lpstr>
      <vt:lpstr>Kernel Namespaces</vt:lpstr>
      <vt:lpstr>Kernel Namespaces</vt:lpstr>
      <vt:lpstr>Linux capabilities</vt:lpstr>
      <vt:lpstr>Docker Brings Together</vt:lpstr>
      <vt:lpstr>Why is this Important?</vt:lpstr>
      <vt:lpstr>Foundations of Docker</vt:lpstr>
      <vt:lpstr>Foundations of Docker</vt:lpstr>
      <vt:lpstr>Virtualization vs. Containerization </vt:lpstr>
      <vt:lpstr>Immutable Infrastructure</vt:lpstr>
      <vt:lpstr>Basic Docker Components</vt:lpstr>
      <vt:lpstr>Basic Docker Components</vt:lpstr>
      <vt:lpstr>Docker Images</vt:lpstr>
      <vt:lpstr>Docker Containers</vt:lpstr>
      <vt:lpstr>END - slides from other classes</vt:lpstr>
      <vt:lpstr>The Docker Way</vt:lpstr>
      <vt:lpstr>PowerPoint Presentation</vt:lpstr>
      <vt:lpstr>What is Docker?</vt:lpstr>
      <vt:lpstr>History of Docker</vt:lpstr>
      <vt:lpstr>Docker vs. Virtual Machines</vt:lpstr>
      <vt:lpstr>Foundations of Docker</vt:lpstr>
      <vt:lpstr>Basic Terms To Know</vt:lpstr>
      <vt:lpstr>Installing Docker</vt:lpstr>
      <vt:lpstr>Docker Engine vs. Docker Machine</vt:lpstr>
      <vt:lpstr>Basic Commands</vt:lpstr>
      <vt:lpstr>Basic Commands</vt:lpstr>
      <vt:lpstr>Basic Commands</vt:lpstr>
      <vt:lpstr>Basic Commands</vt:lpstr>
      <vt:lpstr>Simple Exercise - Join In</vt:lpstr>
      <vt:lpstr>Web Server Exercise - Join In</vt:lpstr>
      <vt:lpstr>How do I save my work? You don’t!</vt:lpstr>
      <vt:lpstr>Other Docker Tools - Compose</vt:lpstr>
      <vt:lpstr>Other Docker Tools - Swarm </vt:lpstr>
      <vt:lpstr>PowerPoint Presentation</vt:lpstr>
      <vt:lpstr>Lab Time</vt:lpstr>
      <vt:lpstr>End of Chapter</vt:lpstr>
    </vt:vector>
  </TitlesOfParts>
  <Company>Microsoft</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Choi, Jong Youl</dc:creator>
  <cp:lastModifiedBy>james30152@yahoo.com</cp:lastModifiedBy>
  <cp:revision>1149</cp:revision>
  <dcterms:created xsi:type="dcterms:W3CDTF">2010-11-02T19:01:47Z</dcterms:created>
  <dcterms:modified xsi:type="dcterms:W3CDTF">2018-03-06T21:44:37Z</dcterms:modified>
</cp:coreProperties>
</file>